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80135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38" y="-96"/>
      </p:cViewPr>
      <p:guideLst>
        <p:guide orient="horz" pos="2160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10101" y="2130427"/>
            <a:ext cx="9181148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20203" y="3886200"/>
            <a:ext cx="756094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3663-6C49-44E8-B85E-3844184F3386}" type="datetimeFigureOut">
              <a:rPr lang="es-CO" smtClean="0"/>
              <a:t>03/04/2016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1C9F3-E126-44B2-A2C0-E4DE96C575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6783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3663-6C49-44E8-B85E-3844184F3386}" type="datetimeFigureOut">
              <a:rPr lang="es-CO" smtClean="0"/>
              <a:t>03/04/2016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1C9F3-E126-44B2-A2C0-E4DE96C575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2207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830979" y="274640"/>
            <a:ext cx="2430303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40068" y="274640"/>
            <a:ext cx="7110889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3663-6C49-44E8-B85E-3844184F3386}" type="datetimeFigureOut">
              <a:rPr lang="es-CO" smtClean="0"/>
              <a:t>03/04/2016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1C9F3-E126-44B2-A2C0-E4DE96C575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8925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3663-6C49-44E8-B85E-3844184F3386}" type="datetimeFigureOut">
              <a:rPr lang="es-CO" smtClean="0"/>
              <a:t>03/04/2016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1C9F3-E126-44B2-A2C0-E4DE96C575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1002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3232" y="4406902"/>
            <a:ext cx="91811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53232" y="2906713"/>
            <a:ext cx="91811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3663-6C49-44E8-B85E-3844184F3386}" type="datetimeFigureOut">
              <a:rPr lang="es-CO" smtClean="0"/>
              <a:t>03/04/2016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1C9F3-E126-44B2-A2C0-E4DE96C575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8490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40068" y="1600202"/>
            <a:ext cx="477059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90686" y="1600202"/>
            <a:ext cx="477059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3663-6C49-44E8-B85E-3844184F3386}" type="datetimeFigureOut">
              <a:rPr lang="es-CO" smtClean="0"/>
              <a:t>03/04/2016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1C9F3-E126-44B2-A2C0-E4DE96C575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5853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0068" y="1535113"/>
            <a:ext cx="4772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0068" y="2174875"/>
            <a:ext cx="47724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486937" y="1535113"/>
            <a:ext cx="47743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486937" y="2174875"/>
            <a:ext cx="47743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3663-6C49-44E8-B85E-3844184F3386}" type="datetimeFigureOut">
              <a:rPr lang="es-CO" smtClean="0"/>
              <a:t>03/04/2016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1C9F3-E126-44B2-A2C0-E4DE96C575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721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3663-6C49-44E8-B85E-3844184F3386}" type="datetimeFigureOut">
              <a:rPr lang="es-CO" smtClean="0"/>
              <a:t>03/04/2016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1C9F3-E126-44B2-A2C0-E4DE96C575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3608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3663-6C49-44E8-B85E-3844184F3386}" type="datetimeFigureOut">
              <a:rPr lang="es-CO" smtClean="0"/>
              <a:t>03/04/2016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1C9F3-E126-44B2-A2C0-E4DE96C575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7095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0069" y="273050"/>
            <a:ext cx="355356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23028" y="273052"/>
            <a:ext cx="603825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40069" y="1435102"/>
            <a:ext cx="355356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3663-6C49-44E8-B85E-3844184F3386}" type="datetimeFigureOut">
              <a:rPr lang="es-CO" smtClean="0"/>
              <a:t>03/04/2016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1C9F3-E126-44B2-A2C0-E4DE96C575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682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17141" y="4800600"/>
            <a:ext cx="64808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117141" y="612775"/>
            <a:ext cx="64808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17141" y="5367338"/>
            <a:ext cx="64808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3663-6C49-44E8-B85E-3844184F3386}" type="datetimeFigureOut">
              <a:rPr lang="es-CO" smtClean="0"/>
              <a:t>03/04/2016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1C9F3-E126-44B2-A2C0-E4DE96C575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7277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40068" y="274638"/>
            <a:ext cx="97212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0068" y="1600202"/>
            <a:ext cx="972121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40068" y="6356352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B3663-6C49-44E8-B85E-3844184F3386}" type="datetimeFigureOut">
              <a:rPr lang="es-CO" smtClean="0"/>
              <a:t>03/04/2016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690461" y="6356352"/>
            <a:ext cx="3420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740968" y="6356352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1C9F3-E126-44B2-A2C0-E4DE96C575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535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01350" cy="68580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609413" y="2028616"/>
            <a:ext cx="7582524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uhaus 93" pitchFamily="82" charset="0"/>
              </a:rPr>
              <a:t>LA ENTREVISTA </a:t>
            </a:r>
          </a:p>
          <a:p>
            <a:pPr algn="ctr"/>
            <a:r>
              <a:rPr lang="es-ES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uhaus 93" pitchFamily="82" charset="0"/>
              </a:rPr>
              <a:t>EN RADIO</a:t>
            </a:r>
            <a:endParaRPr lang="es-ES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uhaus 93" pitchFamily="82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152203" y="5445224"/>
            <a:ext cx="84969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3200" b="1" cap="none" spc="0" dirty="0" smtClean="0">
                <a:ln/>
                <a:effectLst/>
                <a:latin typeface="Berlin Sans FB Demi" pitchFamily="34" charset="0"/>
                <a:ea typeface="BatangChe" pitchFamily="49" charset="-127"/>
              </a:rPr>
              <a:t>Rossana Marín Cabrera; María José Nieto.</a:t>
            </a:r>
            <a:endParaRPr lang="es-ES" sz="3200" b="1" cap="none" spc="0" dirty="0">
              <a:ln/>
              <a:effectLst/>
              <a:latin typeface="Berlin Sans FB Demi" pitchFamily="34" charset="0"/>
              <a:ea typeface="Batang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9086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0135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12143" y="476672"/>
            <a:ext cx="957706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O" sz="2400" b="1" dirty="0">
                <a:latin typeface="BatangChe" pitchFamily="49" charset="-127"/>
                <a:ea typeface="BatangChe" pitchFamily="49" charset="-127"/>
              </a:rPr>
              <a:t>Una entrevista es un diálogo o una conversación basada en una serie de </a:t>
            </a:r>
            <a:r>
              <a:rPr lang="es-CO" sz="2400" b="1" dirty="0" smtClean="0">
                <a:latin typeface="BatangChe" pitchFamily="49" charset="-127"/>
                <a:ea typeface="BatangChe" pitchFamily="49" charset="-127"/>
              </a:rPr>
              <a:t>preguntas</a:t>
            </a:r>
            <a:endParaRPr lang="es-CO" sz="2400" b="1" dirty="0"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44091" y="1556792"/>
            <a:ext cx="3240360" cy="72008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ELABORADAS</a:t>
            </a:r>
            <a:endParaRPr lang="es-CO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416899" y="1556792"/>
            <a:ext cx="3229103" cy="72008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PLANEADAS</a:t>
            </a:r>
            <a:endParaRPr lang="es-CO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780495" y="1556792"/>
            <a:ext cx="3240359" cy="72008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PREPARADAS</a:t>
            </a:r>
            <a:endParaRPr lang="es-CO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12143" y="2564904"/>
            <a:ext cx="9577063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O" sz="2200" b="1" dirty="0" smtClean="0">
                <a:latin typeface="BatangChe" pitchFamily="49" charset="-127"/>
                <a:ea typeface="BatangChe" pitchFamily="49" charset="-127"/>
              </a:rPr>
              <a:t>dirigidas a una o a varias personas que conocen de algo, saben de algún asunto y que ofrecen respuestas que son importantes para una audiencia.</a:t>
            </a:r>
            <a:endParaRPr lang="es-CO" sz="2200" b="1" dirty="0"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10" name="9 Imagen" descr="http://ministerioriosdevida.org/vidaradio/images/73hdu7hud.jpg?ver=5.0.8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128" b="29607"/>
          <a:stretch/>
        </p:blipFill>
        <p:spPr bwMode="auto">
          <a:xfrm>
            <a:off x="1361591" y="3993839"/>
            <a:ext cx="8078168" cy="237404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09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01350" cy="6858000"/>
          </a:xfrm>
          <a:prstGeom prst="rect">
            <a:avLst/>
          </a:prstGeom>
        </p:spPr>
      </p:pic>
      <p:pic>
        <p:nvPicPr>
          <p:cNvPr id="1026" name="Picture 2" descr="http://cd1.dibujos.net/dibujos/pintados/201330/reportaje-profesiones-otras-profesiones-pintado-por-sofia_15-983390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2000" y1="35106" x2="64833" y2="35745"/>
                        <a14:foregroundMark x1="71833" y1="41064" x2="78333" y2="50851"/>
                        <a14:foregroundMark x1="65833" y1="72979" x2="74333" y2="710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86" y="2366116"/>
            <a:ext cx="571500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Flecha abajo"/>
          <p:cNvSpPr/>
          <p:nvPr/>
        </p:nvSpPr>
        <p:spPr>
          <a:xfrm>
            <a:off x="1872283" y="1304764"/>
            <a:ext cx="2592288" cy="900100"/>
          </a:xfrm>
          <a:prstGeom prst="downArrow">
            <a:avLst>
              <a:gd name="adj1" fmla="val 76368"/>
              <a:gd name="adj2" fmla="val 40149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CO" sz="1400" b="1" dirty="0" smtClean="0">
                <a:ln w="1905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ENTREVISTADOR</a:t>
            </a:r>
            <a:endParaRPr lang="es-CO" sz="1400" b="1" dirty="0">
              <a:ln w="1905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9" name="8 Flecha abajo"/>
          <p:cNvSpPr/>
          <p:nvPr/>
        </p:nvSpPr>
        <p:spPr>
          <a:xfrm>
            <a:off x="6242901" y="670836"/>
            <a:ext cx="2592288" cy="900100"/>
          </a:xfrm>
          <a:prstGeom prst="downArrow">
            <a:avLst>
              <a:gd name="adj1" fmla="val 76368"/>
              <a:gd name="adj2" fmla="val 40149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CO" sz="1400" b="1" dirty="0" smtClean="0">
                <a:ln w="1905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ENTREVISTADO</a:t>
            </a:r>
            <a:endParaRPr lang="es-CO" sz="1400" b="1" dirty="0">
              <a:ln w="1905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1032" name="Picture 8" descr="http://4.bp.blogspot.com/-KHVXowPfzxo/Ub-qRHnRJqI/AAAAAAAAAiU/AoufgamkjEY/s1600/Selena+Gomez+8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29"/>
          <a:stretch/>
        </p:blipFill>
        <p:spPr bwMode="auto">
          <a:xfrm>
            <a:off x="5400675" y="1165679"/>
            <a:ext cx="4762500" cy="569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43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0135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432123" y="908720"/>
            <a:ext cx="993710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2400" dirty="0">
                <a:ln>
                  <a:solidFill>
                    <a:srgbClr val="C00000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L</a:t>
            </a:r>
            <a:r>
              <a:rPr lang="es-CO" sz="2400" dirty="0" smtClean="0">
                <a:ln>
                  <a:solidFill>
                    <a:srgbClr val="C00000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a </a:t>
            </a:r>
            <a:r>
              <a:rPr lang="es-CO" sz="2400" dirty="0">
                <a:ln>
                  <a:solidFill>
                    <a:srgbClr val="C00000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entrevista también es un género periodístico propio, altamente </a:t>
            </a:r>
            <a:r>
              <a:rPr lang="es-CO" sz="2400" dirty="0">
                <a:ln>
                  <a:solidFill>
                    <a:srgbClr val="C00000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informativo </a:t>
            </a:r>
            <a:r>
              <a:rPr lang="es-CO" sz="2400" dirty="0">
                <a:ln>
                  <a:solidFill>
                    <a:srgbClr val="C00000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y de </a:t>
            </a:r>
            <a:r>
              <a:rPr lang="es-CO" sz="2400" dirty="0">
                <a:ln>
                  <a:solidFill>
                    <a:srgbClr val="C00000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interpretación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32123" y="2636912"/>
            <a:ext cx="9937104" cy="29546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O" sz="30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El sólo hecho de conseguir datos no es ‘entrevistar’ </a:t>
            </a:r>
          </a:p>
          <a:p>
            <a:pPr algn="ctr"/>
            <a:r>
              <a:rPr lang="es-CO" sz="3200" dirty="0">
                <a:latin typeface="Century Gothic" pitchFamily="34" charset="0"/>
              </a:rPr>
              <a:t>la entrevista periodística constituye un arte y una técnica difícil de desarrollar que va más allá de preguntar y obtener una respuesta fría. </a:t>
            </a:r>
          </a:p>
          <a:p>
            <a:pPr algn="ctr"/>
            <a:endParaRPr lang="es-CO" sz="3000" dirty="0"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98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01350" cy="6858000"/>
          </a:xfrm>
          <a:prstGeom prst="rect">
            <a:avLst/>
          </a:prstGeom>
        </p:spPr>
      </p:pic>
      <p:pic>
        <p:nvPicPr>
          <p:cNvPr id="2050" name="Picture 2" descr="http://1.bp.blogspot.com/-I_M63NBnXgc/VQrpXkt7lRI/AAAAAAAABto/DhyPmQdkpVY/s1600/6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721">
                        <a14:foregroundMark x1="35754" y1="7738" x2="57821" y2="7440"/>
                        <a14:foregroundMark x1="5587" y1="77679" x2="94972" y2="80655"/>
                        <a14:foregroundMark x1="50559" y1="74405" x2="65642" y2="93452"/>
                        <a14:foregroundMark x1="58659" y1="61905" x2="60056" y2="64286"/>
                        <a14:foregroundMark x1="40223" y1="58631" x2="41061" y2="58631"/>
                        <a14:foregroundMark x1="84916" y1="64286" x2="86872" y2="77976"/>
                        <a14:foregroundMark x1="10056" y1="35119" x2="7542" y2="36310"/>
                        <a14:foregroundMark x1="8380" y1="32143" x2="5307" y2="32143"/>
                        <a14:foregroundMark x1="7263" y1="27679" x2="8939" y2="27679"/>
                        <a14:foregroundMark x1="44413" y1="30952" x2="46648" y2="30060"/>
                        <a14:foregroundMark x1="46369" y1="35417" x2="48045" y2="35417"/>
                        <a14:foregroundMark x1="43855" y1="38393" x2="45810" y2="39286"/>
                        <a14:foregroundMark x1="25419" y1="72619" x2="42737" y2="74107"/>
                        <a14:foregroundMark x1="9777" y1="72024" x2="8380" y2="96726"/>
                        <a14:foregroundMark x1="24022" y1="83929" x2="37151" y2="89286"/>
                        <a14:foregroundMark x1="2793" y1="88988" x2="94693" y2="87202"/>
                        <a14:foregroundMark x1="97486" y1="96131" x2="18156" y2="96726"/>
                        <a14:foregroundMark x1="20112" y1="92857" x2="43017" y2="92857"/>
                        <a14:foregroundMark x1="97765" y1="73512" x2="96927" y2="92857"/>
                        <a14:foregroundMark x1="4190" y1="72917" x2="6983" y2="97321"/>
                        <a14:foregroundMark x1="71508" y1="72024" x2="76257" y2="69940"/>
                        <a14:foregroundMark x1="46927" y1="72024" x2="54469" y2="71429"/>
                        <a14:foregroundMark x1="79609" y1="64583" x2="90782" y2="66964"/>
                        <a14:foregroundMark x1="40223" y1="11310" x2="56704" y2="10714"/>
                        <a14:foregroundMark x1="37989" y1="5357" x2="58101" y2="5357"/>
                        <a14:foregroundMark x1="60894" y1="70833" x2="71229" y2="80357"/>
                        <a14:foregroundMark x1="59777" y1="24405" x2="61173" y2="24702"/>
                        <a14:foregroundMark x1="68715" y1="25000" x2="68715" y2="23512"/>
                        <a14:foregroundMark x1="77654" y1="25595" x2="78492" y2="26488"/>
                        <a14:foregroundMark x1="5866" y1="94345" x2="12570" y2="98512"/>
                        <a14:foregroundMark x1="82682" y1="33036" x2="82961" y2="32440"/>
                        <a14:foregroundMark x1="85196" y1="43750" x2="85196" y2="4345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5016"/>
            <a:ext cx="5616624" cy="5271470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904731" y="166568"/>
            <a:ext cx="4464571" cy="6524863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2200" b="1" dirty="0">
                <a:latin typeface="Century Gothic" pitchFamily="34" charset="0"/>
              </a:rPr>
              <a:t>La </a:t>
            </a:r>
            <a:r>
              <a:rPr lang="es-CO" sz="2200" b="1" i="1" dirty="0">
                <a:latin typeface="Century Gothic" pitchFamily="34" charset="0"/>
              </a:rPr>
              <a:t>entrevista radial </a:t>
            </a:r>
            <a:r>
              <a:rPr lang="es-CO" sz="2200" b="1" dirty="0">
                <a:latin typeface="Century Gothic" pitchFamily="34" charset="0"/>
              </a:rPr>
              <a:t>se define entonces como la trasmisión del encuentro que se da entre el periodista que solicita informaciones a una o varias personas, generalmente expertas en el tema que se va a tratar, o de quienes, por su relevancia social, interesan sus opiniones sobre diferentes aspectos de la actualidad. También la entrevista puede buscar formar en el público una idea de cómo es la persona entrevistada: interesan entonces las apalabras y cómo se dicen, independientemente de su contenido</a:t>
            </a:r>
          </a:p>
        </p:txBody>
      </p:sp>
    </p:spTree>
    <p:extLst>
      <p:ext uri="{BB962C8B-B14F-4D97-AF65-F5344CB8AC3E}">
        <p14:creationId xmlns:p14="http://schemas.microsoft.com/office/powerpoint/2010/main" val="73251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01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1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01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3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194</Words>
  <Application>Microsoft Office PowerPoint</Application>
  <PresentationFormat>Personalizado</PresentationFormat>
  <Paragraphs>14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PC-3</dc:creator>
  <cp:lastModifiedBy>PC-3</cp:lastModifiedBy>
  <cp:revision>7</cp:revision>
  <dcterms:created xsi:type="dcterms:W3CDTF">2016-04-04T00:16:07Z</dcterms:created>
  <dcterms:modified xsi:type="dcterms:W3CDTF">2016-04-04T01:16:00Z</dcterms:modified>
</cp:coreProperties>
</file>