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21" autoAdjust="0"/>
    <p:restoredTop sz="94660"/>
  </p:normalViewPr>
  <p:slideViewPr>
    <p:cSldViewPr snapToGrid="0">
      <p:cViewPr varScale="1">
        <p:scale>
          <a:sx n="74" d="100"/>
          <a:sy n="74" d="100"/>
        </p:scale>
        <p:origin x="5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9E3AEEC-E55C-4ABB-9C4B-EE6E0948825E}"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s-ES"/>
        </a:p>
      </dgm:t>
    </dgm:pt>
    <dgm:pt modelId="{69AAC9D0-7591-4AE6-880B-3296FBF30903}">
      <dgm:prSet phldrT="[Texto]"/>
      <dgm:spPr/>
      <dgm:t>
        <a:bodyPr/>
        <a:lstStyle/>
        <a:p>
          <a:pPr algn="ctr"/>
          <a:r>
            <a:rPr lang="es-CO" b="1" dirty="0"/>
            <a:t>7. Apertura de apelación directa</a:t>
          </a:r>
          <a:endParaRPr lang="es-ES" dirty="0"/>
        </a:p>
      </dgm:t>
    </dgm:pt>
    <dgm:pt modelId="{4F0D79A2-85B4-4034-B146-0D8F22396146}" type="parTrans" cxnId="{4BA1C7A9-DBD0-4664-93D7-E5A566023819}">
      <dgm:prSet/>
      <dgm:spPr/>
      <dgm:t>
        <a:bodyPr/>
        <a:lstStyle/>
        <a:p>
          <a:pPr algn="ctr"/>
          <a:endParaRPr lang="es-ES"/>
        </a:p>
      </dgm:t>
    </dgm:pt>
    <dgm:pt modelId="{9ECF3E9F-3B85-465E-B98E-916C79173C97}" type="sibTrans" cxnId="{4BA1C7A9-DBD0-4664-93D7-E5A566023819}">
      <dgm:prSet/>
      <dgm:spPr/>
      <dgm:t>
        <a:bodyPr/>
        <a:lstStyle/>
        <a:p>
          <a:pPr algn="ctr"/>
          <a:endParaRPr lang="es-ES"/>
        </a:p>
      </dgm:t>
    </dgm:pt>
    <dgm:pt modelId="{5946D418-19E4-40AD-B1F7-928D93CB7D3B}">
      <dgm:prSet phldrT="[Texto]" custT="1"/>
      <dgm:spPr/>
      <dgm:t>
        <a:bodyPr/>
        <a:lstStyle/>
        <a:p>
          <a:pPr algn="ctr"/>
          <a:r>
            <a:rPr lang="es-CO" sz="1800" dirty="0"/>
            <a:t>El reportero se dirige a la audiencia de manera explícita, en 2da persona (tú, usted o ustedes)</a:t>
          </a:r>
          <a:endParaRPr lang="es-ES" sz="1800" dirty="0"/>
        </a:p>
      </dgm:t>
    </dgm:pt>
    <dgm:pt modelId="{98E80BDB-67DF-4A16-AED9-CDC2BB671A05}" type="parTrans" cxnId="{2BA9BDFB-570D-4409-BF54-E1D54621782E}">
      <dgm:prSet/>
      <dgm:spPr/>
      <dgm:t>
        <a:bodyPr/>
        <a:lstStyle/>
        <a:p>
          <a:pPr algn="ctr"/>
          <a:endParaRPr lang="es-ES"/>
        </a:p>
      </dgm:t>
    </dgm:pt>
    <dgm:pt modelId="{E53F2F30-28DD-48E4-8F6B-DAE3260FD65C}" type="sibTrans" cxnId="{2BA9BDFB-570D-4409-BF54-E1D54621782E}">
      <dgm:prSet/>
      <dgm:spPr/>
      <dgm:t>
        <a:bodyPr/>
        <a:lstStyle/>
        <a:p>
          <a:pPr algn="ctr"/>
          <a:endParaRPr lang="es-ES"/>
        </a:p>
      </dgm:t>
    </dgm:pt>
    <dgm:pt modelId="{C95CC128-ED6A-4D79-A934-CCC2DC21D810}">
      <dgm:prSet phldrT="[Texto]" custT="1"/>
      <dgm:spPr/>
      <dgm:t>
        <a:bodyPr/>
        <a:lstStyle/>
        <a:p>
          <a:pPr algn="ctr"/>
          <a:r>
            <a:rPr lang="es-ES" sz="1600" dirty="0"/>
            <a:t>Se usa en </a:t>
          </a:r>
          <a:r>
            <a:rPr lang="es-CO" sz="1600" dirty="0"/>
            <a:t>aquellos reportajes en los que se quiere instruir sobre un procedimiento o sobre el modo de hacer algo.</a:t>
          </a:r>
          <a:endParaRPr lang="es-ES" sz="1600" dirty="0"/>
        </a:p>
      </dgm:t>
    </dgm:pt>
    <dgm:pt modelId="{7B5F7F7F-A9B9-4650-BF8F-55E00B6322E5}" type="parTrans" cxnId="{1DEBE492-E41B-4B4A-A92D-AD4C2BC2E4AA}">
      <dgm:prSet/>
      <dgm:spPr/>
      <dgm:t>
        <a:bodyPr/>
        <a:lstStyle/>
        <a:p>
          <a:pPr algn="ctr"/>
          <a:endParaRPr lang="es-ES"/>
        </a:p>
      </dgm:t>
    </dgm:pt>
    <dgm:pt modelId="{927CC158-7427-42B4-A063-C1AB2FD2E7DD}" type="sibTrans" cxnId="{1DEBE492-E41B-4B4A-A92D-AD4C2BC2E4AA}">
      <dgm:prSet/>
      <dgm:spPr/>
      <dgm:t>
        <a:bodyPr/>
        <a:lstStyle/>
        <a:p>
          <a:pPr algn="ctr"/>
          <a:endParaRPr lang="es-ES"/>
        </a:p>
      </dgm:t>
    </dgm:pt>
    <dgm:pt modelId="{B7C10DDC-2CE4-4910-86CE-6B27C635F421}">
      <dgm:prSet phldrT="[Texto]"/>
      <dgm:spPr/>
      <dgm:t>
        <a:bodyPr/>
        <a:lstStyle/>
        <a:p>
          <a:pPr algn="ctr"/>
          <a:r>
            <a:rPr lang="es-CO" b="1" dirty="0"/>
            <a:t>8. Apertura de cita</a:t>
          </a:r>
          <a:endParaRPr lang="es-ES" dirty="0"/>
        </a:p>
      </dgm:t>
    </dgm:pt>
    <dgm:pt modelId="{A6D78510-5AB6-458A-8877-A7284986313C}" type="parTrans" cxnId="{0DB82294-F1F9-4348-836D-5571D13E3664}">
      <dgm:prSet/>
      <dgm:spPr/>
      <dgm:t>
        <a:bodyPr/>
        <a:lstStyle/>
        <a:p>
          <a:pPr algn="ctr"/>
          <a:endParaRPr lang="es-ES"/>
        </a:p>
      </dgm:t>
    </dgm:pt>
    <dgm:pt modelId="{8ACBF037-4956-4A92-8C2F-62943357A1E9}" type="sibTrans" cxnId="{0DB82294-F1F9-4348-836D-5571D13E3664}">
      <dgm:prSet/>
      <dgm:spPr/>
      <dgm:t>
        <a:bodyPr/>
        <a:lstStyle/>
        <a:p>
          <a:pPr algn="ctr"/>
          <a:endParaRPr lang="es-ES"/>
        </a:p>
      </dgm:t>
    </dgm:pt>
    <dgm:pt modelId="{7D4AAE92-BAA1-4483-85B5-41BD08DB53CB}">
      <dgm:prSet phldrT="[Texto]" custT="1"/>
      <dgm:spPr/>
      <dgm:t>
        <a:bodyPr/>
        <a:lstStyle/>
        <a:p>
          <a:pPr algn="ctr"/>
          <a:r>
            <a:rPr lang="es-CO" sz="1600" dirty="0"/>
            <a:t>Procurar que la declaración no sea tan parcial; sea original y atractiva y evitar párrafos interminables y vocabulario complejo.</a:t>
          </a:r>
          <a:endParaRPr lang="es-ES" sz="1600" dirty="0"/>
        </a:p>
      </dgm:t>
    </dgm:pt>
    <dgm:pt modelId="{D1D83743-B57F-4741-A576-05AA3061C2FD}" type="parTrans" cxnId="{CA402916-3A93-492E-802F-F5ADCE431D50}">
      <dgm:prSet/>
      <dgm:spPr/>
      <dgm:t>
        <a:bodyPr/>
        <a:lstStyle/>
        <a:p>
          <a:pPr algn="ctr"/>
          <a:endParaRPr lang="es-ES"/>
        </a:p>
      </dgm:t>
    </dgm:pt>
    <dgm:pt modelId="{E9BF4A16-7548-4D43-BB36-E4D1EB7A6BAF}" type="sibTrans" cxnId="{CA402916-3A93-492E-802F-F5ADCE431D50}">
      <dgm:prSet/>
      <dgm:spPr/>
      <dgm:t>
        <a:bodyPr/>
        <a:lstStyle/>
        <a:p>
          <a:pPr algn="ctr"/>
          <a:endParaRPr lang="es-ES"/>
        </a:p>
      </dgm:t>
    </dgm:pt>
    <dgm:pt modelId="{1B0E9565-7830-4A6F-9A0E-1E9F9A16EFD5}">
      <dgm:prSet phldrT="[Texto]"/>
      <dgm:spPr/>
      <dgm:t>
        <a:bodyPr/>
        <a:lstStyle/>
        <a:p>
          <a:pPr algn="ctr"/>
          <a:r>
            <a:rPr lang="es-CO" dirty="0"/>
            <a:t>“De definición”</a:t>
          </a:r>
          <a:endParaRPr lang="es-ES" dirty="0"/>
        </a:p>
      </dgm:t>
    </dgm:pt>
    <dgm:pt modelId="{BCE76AB3-4EBF-4D6B-9B11-0C7FEC0FAAA0}" type="parTrans" cxnId="{B8E988B8-3F2A-4150-AC94-0D9E33B581F5}">
      <dgm:prSet/>
      <dgm:spPr/>
      <dgm:t>
        <a:bodyPr/>
        <a:lstStyle/>
        <a:p>
          <a:pPr algn="ctr"/>
          <a:endParaRPr lang="es-ES"/>
        </a:p>
      </dgm:t>
    </dgm:pt>
    <dgm:pt modelId="{98F06C34-C7FE-4A93-998C-76F8507567B4}" type="sibTrans" cxnId="{B8E988B8-3F2A-4150-AC94-0D9E33B581F5}">
      <dgm:prSet/>
      <dgm:spPr/>
      <dgm:t>
        <a:bodyPr/>
        <a:lstStyle/>
        <a:p>
          <a:pPr algn="ctr"/>
          <a:endParaRPr lang="es-ES"/>
        </a:p>
      </dgm:t>
    </dgm:pt>
    <dgm:pt modelId="{DBE1F3B0-EBBD-4F31-8865-CE3B895B7177}">
      <dgm:prSet custT="1"/>
      <dgm:spPr/>
      <dgm:t>
        <a:bodyPr/>
        <a:lstStyle/>
        <a:p>
          <a:pPr algn="ctr"/>
          <a:r>
            <a:rPr lang="es-CO" sz="1800" dirty="0"/>
            <a:t>Utiliza palabras textuales de alguna fuente personal con la intención de provocar sorpresa e interés en la audiencia. </a:t>
          </a:r>
        </a:p>
      </dgm:t>
    </dgm:pt>
    <dgm:pt modelId="{016A2427-291E-4E28-BFA6-4DEA911161B2}" type="parTrans" cxnId="{5B0DC696-B2B5-48B5-A350-BC28AC795113}">
      <dgm:prSet/>
      <dgm:spPr/>
      <dgm:t>
        <a:bodyPr/>
        <a:lstStyle/>
        <a:p>
          <a:pPr algn="ctr"/>
          <a:endParaRPr lang="es-ES"/>
        </a:p>
      </dgm:t>
    </dgm:pt>
    <dgm:pt modelId="{F26E2DAB-50A3-4969-9964-1CD23DEFDE03}" type="sibTrans" cxnId="{5B0DC696-B2B5-48B5-A350-BC28AC795113}">
      <dgm:prSet/>
      <dgm:spPr/>
      <dgm:t>
        <a:bodyPr/>
        <a:lstStyle/>
        <a:p>
          <a:pPr algn="ctr"/>
          <a:endParaRPr lang="es-ES"/>
        </a:p>
      </dgm:t>
    </dgm:pt>
    <dgm:pt modelId="{BD6700C5-2D78-4958-ABD5-7CBDD3964DE1}" type="pres">
      <dgm:prSet presAssocID="{F9E3AEEC-E55C-4ABB-9C4B-EE6E0948825E}" presName="diagram" presStyleCnt="0">
        <dgm:presLayoutVars>
          <dgm:chPref val="1"/>
          <dgm:dir/>
          <dgm:animOne val="branch"/>
          <dgm:animLvl val="lvl"/>
          <dgm:resizeHandles/>
        </dgm:presLayoutVars>
      </dgm:prSet>
      <dgm:spPr/>
      <dgm:t>
        <a:bodyPr/>
        <a:lstStyle/>
        <a:p>
          <a:endParaRPr lang="es-CO"/>
        </a:p>
      </dgm:t>
    </dgm:pt>
    <dgm:pt modelId="{1979B430-E20E-486A-A583-D8AB72B2CDDA}" type="pres">
      <dgm:prSet presAssocID="{69AAC9D0-7591-4AE6-880B-3296FBF30903}" presName="root" presStyleCnt="0"/>
      <dgm:spPr/>
    </dgm:pt>
    <dgm:pt modelId="{0A25D650-3A93-460A-B07D-AC733075513B}" type="pres">
      <dgm:prSet presAssocID="{69AAC9D0-7591-4AE6-880B-3296FBF30903}" presName="rootComposite" presStyleCnt="0"/>
      <dgm:spPr/>
    </dgm:pt>
    <dgm:pt modelId="{683BF1AC-B2AE-4A76-97F9-103E0588F6A4}" type="pres">
      <dgm:prSet presAssocID="{69AAC9D0-7591-4AE6-880B-3296FBF30903}" presName="rootText" presStyleLbl="node1" presStyleIdx="0" presStyleCnt="2"/>
      <dgm:spPr/>
      <dgm:t>
        <a:bodyPr/>
        <a:lstStyle/>
        <a:p>
          <a:endParaRPr lang="es-CO"/>
        </a:p>
      </dgm:t>
    </dgm:pt>
    <dgm:pt modelId="{9F9EBC59-194A-41EA-8A72-B9006BC548DD}" type="pres">
      <dgm:prSet presAssocID="{69AAC9D0-7591-4AE6-880B-3296FBF30903}" presName="rootConnector" presStyleLbl="node1" presStyleIdx="0" presStyleCnt="2"/>
      <dgm:spPr/>
      <dgm:t>
        <a:bodyPr/>
        <a:lstStyle/>
        <a:p>
          <a:endParaRPr lang="es-CO"/>
        </a:p>
      </dgm:t>
    </dgm:pt>
    <dgm:pt modelId="{D0F3FA42-E0A1-425D-96DB-8E3BD52EC472}" type="pres">
      <dgm:prSet presAssocID="{69AAC9D0-7591-4AE6-880B-3296FBF30903}" presName="childShape" presStyleCnt="0"/>
      <dgm:spPr/>
    </dgm:pt>
    <dgm:pt modelId="{988E0A33-C820-4EAE-9882-0CA75E8CBB3F}" type="pres">
      <dgm:prSet presAssocID="{98E80BDB-67DF-4A16-AED9-CDC2BB671A05}" presName="Name13" presStyleLbl="parChTrans1D2" presStyleIdx="0" presStyleCnt="5"/>
      <dgm:spPr/>
      <dgm:t>
        <a:bodyPr/>
        <a:lstStyle/>
        <a:p>
          <a:endParaRPr lang="es-CO"/>
        </a:p>
      </dgm:t>
    </dgm:pt>
    <dgm:pt modelId="{8CA882BE-62AB-4A73-9D27-2B45C34C2224}" type="pres">
      <dgm:prSet presAssocID="{5946D418-19E4-40AD-B1F7-928D93CB7D3B}" presName="childText" presStyleLbl="bgAcc1" presStyleIdx="0" presStyleCnt="5" custScaleX="147339" custScaleY="135575" custLinFactNeighborX="-733" custLinFactNeighborY="0">
        <dgm:presLayoutVars>
          <dgm:bulletEnabled val="1"/>
        </dgm:presLayoutVars>
      </dgm:prSet>
      <dgm:spPr/>
      <dgm:t>
        <a:bodyPr/>
        <a:lstStyle/>
        <a:p>
          <a:endParaRPr lang="es-CO"/>
        </a:p>
      </dgm:t>
    </dgm:pt>
    <dgm:pt modelId="{7841CFBE-E7BD-4064-AC51-6FF871D49C64}" type="pres">
      <dgm:prSet presAssocID="{7B5F7F7F-A9B9-4650-BF8F-55E00B6322E5}" presName="Name13" presStyleLbl="parChTrans1D2" presStyleIdx="1" presStyleCnt="5"/>
      <dgm:spPr/>
      <dgm:t>
        <a:bodyPr/>
        <a:lstStyle/>
        <a:p>
          <a:endParaRPr lang="es-CO"/>
        </a:p>
      </dgm:t>
    </dgm:pt>
    <dgm:pt modelId="{F3B14C36-411A-4E1E-B9D8-1458B9F641C1}" type="pres">
      <dgm:prSet presAssocID="{C95CC128-ED6A-4D79-A934-CCC2DC21D810}" presName="childText" presStyleLbl="bgAcc1" presStyleIdx="1" presStyleCnt="5" custScaleX="148804" custScaleY="128138" custLinFactNeighborX="-2250" custLinFactNeighborY="0">
        <dgm:presLayoutVars>
          <dgm:bulletEnabled val="1"/>
        </dgm:presLayoutVars>
      </dgm:prSet>
      <dgm:spPr/>
      <dgm:t>
        <a:bodyPr/>
        <a:lstStyle/>
        <a:p>
          <a:endParaRPr lang="es-CO"/>
        </a:p>
      </dgm:t>
    </dgm:pt>
    <dgm:pt modelId="{49396831-D9A2-48E4-9A78-AD161B92B314}" type="pres">
      <dgm:prSet presAssocID="{B7C10DDC-2CE4-4910-86CE-6B27C635F421}" presName="root" presStyleCnt="0"/>
      <dgm:spPr/>
    </dgm:pt>
    <dgm:pt modelId="{2B8C3694-1BAB-4DB0-B745-90BB74198AEC}" type="pres">
      <dgm:prSet presAssocID="{B7C10DDC-2CE4-4910-86CE-6B27C635F421}" presName="rootComposite" presStyleCnt="0"/>
      <dgm:spPr/>
    </dgm:pt>
    <dgm:pt modelId="{7960978A-C117-439A-AB55-3A33EEAB08A0}" type="pres">
      <dgm:prSet presAssocID="{B7C10DDC-2CE4-4910-86CE-6B27C635F421}" presName="rootText" presStyleLbl="node1" presStyleIdx="1" presStyleCnt="2"/>
      <dgm:spPr/>
      <dgm:t>
        <a:bodyPr/>
        <a:lstStyle/>
        <a:p>
          <a:endParaRPr lang="es-CO"/>
        </a:p>
      </dgm:t>
    </dgm:pt>
    <dgm:pt modelId="{6A54E49E-071E-448C-A71E-0BDDBA5AFAAD}" type="pres">
      <dgm:prSet presAssocID="{B7C10DDC-2CE4-4910-86CE-6B27C635F421}" presName="rootConnector" presStyleLbl="node1" presStyleIdx="1" presStyleCnt="2"/>
      <dgm:spPr/>
      <dgm:t>
        <a:bodyPr/>
        <a:lstStyle/>
        <a:p>
          <a:endParaRPr lang="es-CO"/>
        </a:p>
      </dgm:t>
    </dgm:pt>
    <dgm:pt modelId="{D312BF4F-864A-4754-AA76-9A9A7F277794}" type="pres">
      <dgm:prSet presAssocID="{B7C10DDC-2CE4-4910-86CE-6B27C635F421}" presName="childShape" presStyleCnt="0"/>
      <dgm:spPr/>
    </dgm:pt>
    <dgm:pt modelId="{7FA005F8-B76D-4166-BB73-A20AD0B220DA}" type="pres">
      <dgm:prSet presAssocID="{D1D83743-B57F-4741-A576-05AA3061C2FD}" presName="Name13" presStyleLbl="parChTrans1D2" presStyleIdx="2" presStyleCnt="5"/>
      <dgm:spPr/>
      <dgm:t>
        <a:bodyPr/>
        <a:lstStyle/>
        <a:p>
          <a:endParaRPr lang="es-CO"/>
        </a:p>
      </dgm:t>
    </dgm:pt>
    <dgm:pt modelId="{EF908C13-8633-4A58-ACE1-95ABE1153282}" type="pres">
      <dgm:prSet presAssocID="{7D4AAE92-BAA1-4483-85B5-41BD08DB53CB}" presName="childText" presStyleLbl="bgAcc1" presStyleIdx="2" presStyleCnt="5" custScaleX="143560" custScaleY="140385" custLinFactY="63259" custLinFactNeighborX="6903" custLinFactNeighborY="100000">
        <dgm:presLayoutVars>
          <dgm:bulletEnabled val="1"/>
        </dgm:presLayoutVars>
      </dgm:prSet>
      <dgm:spPr/>
      <dgm:t>
        <a:bodyPr/>
        <a:lstStyle/>
        <a:p>
          <a:endParaRPr lang="es-CO"/>
        </a:p>
      </dgm:t>
    </dgm:pt>
    <dgm:pt modelId="{4E602592-CF9C-45FA-9787-4E7956AB5D67}" type="pres">
      <dgm:prSet presAssocID="{016A2427-291E-4E28-BFA6-4DEA911161B2}" presName="Name13" presStyleLbl="parChTrans1D2" presStyleIdx="3" presStyleCnt="5"/>
      <dgm:spPr/>
      <dgm:t>
        <a:bodyPr/>
        <a:lstStyle/>
        <a:p>
          <a:endParaRPr lang="es-CO"/>
        </a:p>
      </dgm:t>
    </dgm:pt>
    <dgm:pt modelId="{E83EFE97-4F4F-43F5-97B1-B85988865B0A}" type="pres">
      <dgm:prSet presAssocID="{DBE1F3B0-EBBD-4F31-8865-CE3B895B7177}" presName="childText" presStyleLbl="bgAcc1" presStyleIdx="3" presStyleCnt="5" custScaleX="148455" custScaleY="153827" custLinFactY="-68249" custLinFactNeighborX="5339" custLinFactNeighborY="-100000">
        <dgm:presLayoutVars>
          <dgm:bulletEnabled val="1"/>
        </dgm:presLayoutVars>
      </dgm:prSet>
      <dgm:spPr/>
      <dgm:t>
        <a:bodyPr/>
        <a:lstStyle/>
        <a:p>
          <a:endParaRPr lang="es-CO"/>
        </a:p>
      </dgm:t>
    </dgm:pt>
    <dgm:pt modelId="{FAD3A16F-0234-40A1-ABEF-4B97AC1CB7CC}" type="pres">
      <dgm:prSet presAssocID="{BCE76AB3-4EBF-4D6B-9B11-0C7FEC0FAAA0}" presName="Name13" presStyleLbl="parChTrans1D2" presStyleIdx="4" presStyleCnt="5"/>
      <dgm:spPr/>
      <dgm:t>
        <a:bodyPr/>
        <a:lstStyle/>
        <a:p>
          <a:endParaRPr lang="es-CO"/>
        </a:p>
      </dgm:t>
    </dgm:pt>
    <dgm:pt modelId="{1FAC15DE-DEE6-42F3-A1FB-D1262677BFE5}" type="pres">
      <dgm:prSet presAssocID="{1B0E9565-7830-4A6F-9A0E-1E9F9A16EFD5}" presName="childText" presStyleLbl="bgAcc1" presStyleIdx="4" presStyleCnt="5" custScaleX="108336" custLinFactNeighborX="4566" custLinFactNeighborY="-9392">
        <dgm:presLayoutVars>
          <dgm:bulletEnabled val="1"/>
        </dgm:presLayoutVars>
      </dgm:prSet>
      <dgm:spPr/>
      <dgm:t>
        <a:bodyPr/>
        <a:lstStyle/>
        <a:p>
          <a:endParaRPr lang="es-CO"/>
        </a:p>
      </dgm:t>
    </dgm:pt>
  </dgm:ptLst>
  <dgm:cxnLst>
    <dgm:cxn modelId="{3D1EEF1E-3694-4294-BA62-0285DAAEF17D}" type="presOf" srcId="{7D4AAE92-BAA1-4483-85B5-41BD08DB53CB}" destId="{EF908C13-8633-4A58-ACE1-95ABE1153282}" srcOrd="0" destOrd="0" presId="urn:microsoft.com/office/officeart/2005/8/layout/hierarchy3"/>
    <dgm:cxn modelId="{33BAC109-1D75-4A88-AC78-C34D5CF69FBE}" type="presOf" srcId="{BCE76AB3-4EBF-4D6B-9B11-0C7FEC0FAAA0}" destId="{FAD3A16F-0234-40A1-ABEF-4B97AC1CB7CC}" srcOrd="0" destOrd="0" presId="urn:microsoft.com/office/officeart/2005/8/layout/hierarchy3"/>
    <dgm:cxn modelId="{11783192-E7B5-4E9F-9911-CD3E86B316C3}" type="presOf" srcId="{B7C10DDC-2CE4-4910-86CE-6B27C635F421}" destId="{7960978A-C117-439A-AB55-3A33EEAB08A0}" srcOrd="0" destOrd="0" presId="urn:microsoft.com/office/officeart/2005/8/layout/hierarchy3"/>
    <dgm:cxn modelId="{04A1A399-4B54-4624-985A-27769A76D6FE}" type="presOf" srcId="{1B0E9565-7830-4A6F-9A0E-1E9F9A16EFD5}" destId="{1FAC15DE-DEE6-42F3-A1FB-D1262677BFE5}" srcOrd="0" destOrd="0" presId="urn:microsoft.com/office/officeart/2005/8/layout/hierarchy3"/>
    <dgm:cxn modelId="{1DEBE492-E41B-4B4A-A92D-AD4C2BC2E4AA}" srcId="{69AAC9D0-7591-4AE6-880B-3296FBF30903}" destId="{C95CC128-ED6A-4D79-A934-CCC2DC21D810}" srcOrd="1" destOrd="0" parTransId="{7B5F7F7F-A9B9-4650-BF8F-55E00B6322E5}" sibTransId="{927CC158-7427-42B4-A063-C1AB2FD2E7DD}"/>
    <dgm:cxn modelId="{19295AE4-BBCA-41C3-9251-2C50C8FA8705}" type="presOf" srcId="{5946D418-19E4-40AD-B1F7-928D93CB7D3B}" destId="{8CA882BE-62AB-4A73-9D27-2B45C34C2224}" srcOrd="0" destOrd="0" presId="urn:microsoft.com/office/officeart/2005/8/layout/hierarchy3"/>
    <dgm:cxn modelId="{FD73BD15-6C6D-4908-A8C6-1E8AD7BFB7F9}" type="presOf" srcId="{69AAC9D0-7591-4AE6-880B-3296FBF30903}" destId="{9F9EBC59-194A-41EA-8A72-B9006BC548DD}" srcOrd="1" destOrd="0" presId="urn:microsoft.com/office/officeart/2005/8/layout/hierarchy3"/>
    <dgm:cxn modelId="{6D5770F9-DF48-4BDA-93A4-4D27302EC38F}" type="presOf" srcId="{016A2427-291E-4E28-BFA6-4DEA911161B2}" destId="{4E602592-CF9C-45FA-9787-4E7956AB5D67}" srcOrd="0" destOrd="0" presId="urn:microsoft.com/office/officeart/2005/8/layout/hierarchy3"/>
    <dgm:cxn modelId="{B8E988B8-3F2A-4150-AC94-0D9E33B581F5}" srcId="{B7C10DDC-2CE4-4910-86CE-6B27C635F421}" destId="{1B0E9565-7830-4A6F-9A0E-1E9F9A16EFD5}" srcOrd="2" destOrd="0" parTransId="{BCE76AB3-4EBF-4D6B-9B11-0C7FEC0FAAA0}" sibTransId="{98F06C34-C7FE-4A93-998C-76F8507567B4}"/>
    <dgm:cxn modelId="{0DB82294-F1F9-4348-836D-5571D13E3664}" srcId="{F9E3AEEC-E55C-4ABB-9C4B-EE6E0948825E}" destId="{B7C10DDC-2CE4-4910-86CE-6B27C635F421}" srcOrd="1" destOrd="0" parTransId="{A6D78510-5AB6-458A-8877-A7284986313C}" sibTransId="{8ACBF037-4956-4A92-8C2F-62943357A1E9}"/>
    <dgm:cxn modelId="{690E1042-8F78-42B8-9B84-82B40BDB7093}" type="presOf" srcId="{F9E3AEEC-E55C-4ABB-9C4B-EE6E0948825E}" destId="{BD6700C5-2D78-4958-ABD5-7CBDD3964DE1}" srcOrd="0" destOrd="0" presId="urn:microsoft.com/office/officeart/2005/8/layout/hierarchy3"/>
    <dgm:cxn modelId="{5B0DC696-B2B5-48B5-A350-BC28AC795113}" srcId="{B7C10DDC-2CE4-4910-86CE-6B27C635F421}" destId="{DBE1F3B0-EBBD-4F31-8865-CE3B895B7177}" srcOrd="1" destOrd="0" parTransId="{016A2427-291E-4E28-BFA6-4DEA911161B2}" sibTransId="{F26E2DAB-50A3-4969-9964-1CD23DEFDE03}"/>
    <dgm:cxn modelId="{D78EE501-EE57-47C0-984A-9FAB93B948AD}" type="presOf" srcId="{D1D83743-B57F-4741-A576-05AA3061C2FD}" destId="{7FA005F8-B76D-4166-BB73-A20AD0B220DA}" srcOrd="0" destOrd="0" presId="urn:microsoft.com/office/officeart/2005/8/layout/hierarchy3"/>
    <dgm:cxn modelId="{7525C1D2-995C-45B0-8942-7175E084CDB6}" type="presOf" srcId="{DBE1F3B0-EBBD-4F31-8865-CE3B895B7177}" destId="{E83EFE97-4F4F-43F5-97B1-B85988865B0A}" srcOrd="0" destOrd="0" presId="urn:microsoft.com/office/officeart/2005/8/layout/hierarchy3"/>
    <dgm:cxn modelId="{1101B3AB-80CD-40EA-BB8B-8CFB0B711B63}" type="presOf" srcId="{69AAC9D0-7591-4AE6-880B-3296FBF30903}" destId="{683BF1AC-B2AE-4A76-97F9-103E0588F6A4}" srcOrd="0" destOrd="0" presId="urn:microsoft.com/office/officeart/2005/8/layout/hierarchy3"/>
    <dgm:cxn modelId="{5AFB766C-4540-42D4-AE11-2B27D3606973}" type="presOf" srcId="{B7C10DDC-2CE4-4910-86CE-6B27C635F421}" destId="{6A54E49E-071E-448C-A71E-0BDDBA5AFAAD}" srcOrd="1" destOrd="0" presId="urn:microsoft.com/office/officeart/2005/8/layout/hierarchy3"/>
    <dgm:cxn modelId="{4BA1C7A9-DBD0-4664-93D7-E5A566023819}" srcId="{F9E3AEEC-E55C-4ABB-9C4B-EE6E0948825E}" destId="{69AAC9D0-7591-4AE6-880B-3296FBF30903}" srcOrd="0" destOrd="0" parTransId="{4F0D79A2-85B4-4034-B146-0D8F22396146}" sibTransId="{9ECF3E9F-3B85-465E-B98E-916C79173C97}"/>
    <dgm:cxn modelId="{7A5C1EB8-C9E3-44F6-A8CE-D9E7AD55C099}" type="presOf" srcId="{98E80BDB-67DF-4A16-AED9-CDC2BB671A05}" destId="{988E0A33-C820-4EAE-9882-0CA75E8CBB3F}" srcOrd="0" destOrd="0" presId="urn:microsoft.com/office/officeart/2005/8/layout/hierarchy3"/>
    <dgm:cxn modelId="{A1EEC1EE-DB1E-43BE-BF2D-767AE5566FD5}" type="presOf" srcId="{C95CC128-ED6A-4D79-A934-CCC2DC21D810}" destId="{F3B14C36-411A-4E1E-B9D8-1458B9F641C1}" srcOrd="0" destOrd="0" presId="urn:microsoft.com/office/officeart/2005/8/layout/hierarchy3"/>
    <dgm:cxn modelId="{CC1EC483-C472-4B6D-923F-3B1FA57CBCB8}" type="presOf" srcId="{7B5F7F7F-A9B9-4650-BF8F-55E00B6322E5}" destId="{7841CFBE-E7BD-4064-AC51-6FF871D49C64}" srcOrd="0" destOrd="0" presId="urn:microsoft.com/office/officeart/2005/8/layout/hierarchy3"/>
    <dgm:cxn modelId="{2BA9BDFB-570D-4409-BF54-E1D54621782E}" srcId="{69AAC9D0-7591-4AE6-880B-3296FBF30903}" destId="{5946D418-19E4-40AD-B1F7-928D93CB7D3B}" srcOrd="0" destOrd="0" parTransId="{98E80BDB-67DF-4A16-AED9-CDC2BB671A05}" sibTransId="{E53F2F30-28DD-48E4-8F6B-DAE3260FD65C}"/>
    <dgm:cxn modelId="{CA402916-3A93-492E-802F-F5ADCE431D50}" srcId="{B7C10DDC-2CE4-4910-86CE-6B27C635F421}" destId="{7D4AAE92-BAA1-4483-85B5-41BD08DB53CB}" srcOrd="0" destOrd="0" parTransId="{D1D83743-B57F-4741-A576-05AA3061C2FD}" sibTransId="{E9BF4A16-7548-4D43-BB36-E4D1EB7A6BAF}"/>
    <dgm:cxn modelId="{CF411973-C60B-4483-A9A9-9BE8D8D68C44}" type="presParOf" srcId="{BD6700C5-2D78-4958-ABD5-7CBDD3964DE1}" destId="{1979B430-E20E-486A-A583-D8AB72B2CDDA}" srcOrd="0" destOrd="0" presId="urn:microsoft.com/office/officeart/2005/8/layout/hierarchy3"/>
    <dgm:cxn modelId="{E036AD99-AB8E-4978-ADA2-FD5C3748CEF0}" type="presParOf" srcId="{1979B430-E20E-486A-A583-D8AB72B2CDDA}" destId="{0A25D650-3A93-460A-B07D-AC733075513B}" srcOrd="0" destOrd="0" presId="urn:microsoft.com/office/officeart/2005/8/layout/hierarchy3"/>
    <dgm:cxn modelId="{ACE3A85C-0D04-4541-A9A3-CCB50F071F53}" type="presParOf" srcId="{0A25D650-3A93-460A-B07D-AC733075513B}" destId="{683BF1AC-B2AE-4A76-97F9-103E0588F6A4}" srcOrd="0" destOrd="0" presId="urn:microsoft.com/office/officeart/2005/8/layout/hierarchy3"/>
    <dgm:cxn modelId="{252C1E3F-FF2B-4503-877E-186891BC5160}" type="presParOf" srcId="{0A25D650-3A93-460A-B07D-AC733075513B}" destId="{9F9EBC59-194A-41EA-8A72-B9006BC548DD}" srcOrd="1" destOrd="0" presId="urn:microsoft.com/office/officeart/2005/8/layout/hierarchy3"/>
    <dgm:cxn modelId="{69ED4577-076B-4EC7-A3A2-437E6DA8630E}" type="presParOf" srcId="{1979B430-E20E-486A-A583-D8AB72B2CDDA}" destId="{D0F3FA42-E0A1-425D-96DB-8E3BD52EC472}" srcOrd="1" destOrd="0" presId="urn:microsoft.com/office/officeart/2005/8/layout/hierarchy3"/>
    <dgm:cxn modelId="{3014AD35-17FA-4498-9105-4269728934DD}" type="presParOf" srcId="{D0F3FA42-E0A1-425D-96DB-8E3BD52EC472}" destId="{988E0A33-C820-4EAE-9882-0CA75E8CBB3F}" srcOrd="0" destOrd="0" presId="urn:microsoft.com/office/officeart/2005/8/layout/hierarchy3"/>
    <dgm:cxn modelId="{2ECC2BC3-2686-479E-9708-5471E4160CE5}" type="presParOf" srcId="{D0F3FA42-E0A1-425D-96DB-8E3BD52EC472}" destId="{8CA882BE-62AB-4A73-9D27-2B45C34C2224}" srcOrd="1" destOrd="0" presId="urn:microsoft.com/office/officeart/2005/8/layout/hierarchy3"/>
    <dgm:cxn modelId="{7201D818-7520-418E-A2FF-6BC9C41C1FE0}" type="presParOf" srcId="{D0F3FA42-E0A1-425D-96DB-8E3BD52EC472}" destId="{7841CFBE-E7BD-4064-AC51-6FF871D49C64}" srcOrd="2" destOrd="0" presId="urn:microsoft.com/office/officeart/2005/8/layout/hierarchy3"/>
    <dgm:cxn modelId="{BAF35C4D-3E73-414F-8F8D-DDF67B199ACB}" type="presParOf" srcId="{D0F3FA42-E0A1-425D-96DB-8E3BD52EC472}" destId="{F3B14C36-411A-4E1E-B9D8-1458B9F641C1}" srcOrd="3" destOrd="0" presId="urn:microsoft.com/office/officeart/2005/8/layout/hierarchy3"/>
    <dgm:cxn modelId="{A9789C5C-3204-4B8D-B890-3DA150827D2A}" type="presParOf" srcId="{BD6700C5-2D78-4958-ABD5-7CBDD3964DE1}" destId="{49396831-D9A2-48E4-9A78-AD161B92B314}" srcOrd="1" destOrd="0" presId="urn:microsoft.com/office/officeart/2005/8/layout/hierarchy3"/>
    <dgm:cxn modelId="{12983441-EA48-4A14-B4DA-767C9AFAE6C8}" type="presParOf" srcId="{49396831-D9A2-48E4-9A78-AD161B92B314}" destId="{2B8C3694-1BAB-4DB0-B745-90BB74198AEC}" srcOrd="0" destOrd="0" presId="urn:microsoft.com/office/officeart/2005/8/layout/hierarchy3"/>
    <dgm:cxn modelId="{0B146142-C9E9-4BA0-9F15-6BEED49999CF}" type="presParOf" srcId="{2B8C3694-1BAB-4DB0-B745-90BB74198AEC}" destId="{7960978A-C117-439A-AB55-3A33EEAB08A0}" srcOrd="0" destOrd="0" presId="urn:microsoft.com/office/officeart/2005/8/layout/hierarchy3"/>
    <dgm:cxn modelId="{37E4AB25-7AB0-48F6-9F59-9E92558F4563}" type="presParOf" srcId="{2B8C3694-1BAB-4DB0-B745-90BB74198AEC}" destId="{6A54E49E-071E-448C-A71E-0BDDBA5AFAAD}" srcOrd="1" destOrd="0" presId="urn:microsoft.com/office/officeart/2005/8/layout/hierarchy3"/>
    <dgm:cxn modelId="{14C8D464-DEC7-48F7-B552-3E00065AC1A2}" type="presParOf" srcId="{49396831-D9A2-48E4-9A78-AD161B92B314}" destId="{D312BF4F-864A-4754-AA76-9A9A7F277794}" srcOrd="1" destOrd="0" presId="urn:microsoft.com/office/officeart/2005/8/layout/hierarchy3"/>
    <dgm:cxn modelId="{BCA6854A-FB83-4591-B445-BAB680AA822C}" type="presParOf" srcId="{D312BF4F-864A-4754-AA76-9A9A7F277794}" destId="{7FA005F8-B76D-4166-BB73-A20AD0B220DA}" srcOrd="0" destOrd="0" presId="urn:microsoft.com/office/officeart/2005/8/layout/hierarchy3"/>
    <dgm:cxn modelId="{9BFA3D8E-9984-4954-8B8E-2E76814604E5}" type="presParOf" srcId="{D312BF4F-864A-4754-AA76-9A9A7F277794}" destId="{EF908C13-8633-4A58-ACE1-95ABE1153282}" srcOrd="1" destOrd="0" presId="urn:microsoft.com/office/officeart/2005/8/layout/hierarchy3"/>
    <dgm:cxn modelId="{BF791996-BF1F-40A6-8C84-3A1B36434239}" type="presParOf" srcId="{D312BF4F-864A-4754-AA76-9A9A7F277794}" destId="{4E602592-CF9C-45FA-9787-4E7956AB5D67}" srcOrd="2" destOrd="0" presId="urn:microsoft.com/office/officeart/2005/8/layout/hierarchy3"/>
    <dgm:cxn modelId="{00F969AD-2CFF-44CA-B350-3D971AD8071C}" type="presParOf" srcId="{D312BF4F-864A-4754-AA76-9A9A7F277794}" destId="{E83EFE97-4F4F-43F5-97B1-B85988865B0A}" srcOrd="3" destOrd="0" presId="urn:microsoft.com/office/officeart/2005/8/layout/hierarchy3"/>
    <dgm:cxn modelId="{C4769127-21FE-4795-BC05-F3DD72118143}" type="presParOf" srcId="{D312BF4F-864A-4754-AA76-9A9A7F277794}" destId="{FAD3A16F-0234-40A1-ABEF-4B97AC1CB7CC}" srcOrd="4" destOrd="0" presId="urn:microsoft.com/office/officeart/2005/8/layout/hierarchy3"/>
    <dgm:cxn modelId="{D38D7FB5-811D-45E3-A3E6-D9FA98863CC5}" type="presParOf" srcId="{D312BF4F-864A-4754-AA76-9A9A7F277794}" destId="{1FAC15DE-DEE6-42F3-A1FB-D1262677BFE5}"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3BF1AC-B2AE-4A76-97F9-103E0588F6A4}">
      <dsp:nvSpPr>
        <dsp:cNvPr id="0" name=""/>
        <dsp:cNvSpPr/>
      </dsp:nvSpPr>
      <dsp:spPr>
        <a:xfrm>
          <a:off x="2734987" y="1567"/>
          <a:ext cx="2189455" cy="109472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400" b="1" kern="1200" dirty="0"/>
            <a:t>7. Apertura de apelación directa</a:t>
          </a:r>
          <a:endParaRPr lang="es-ES" sz="2400" kern="1200" dirty="0"/>
        </a:p>
      </dsp:txBody>
      <dsp:txXfrm>
        <a:off x="2767050" y="33630"/>
        <a:ext cx="2125329" cy="1030601"/>
      </dsp:txXfrm>
    </dsp:sp>
    <dsp:sp modelId="{988E0A33-C820-4EAE-9882-0CA75E8CBB3F}">
      <dsp:nvSpPr>
        <dsp:cNvPr id="0" name=""/>
        <dsp:cNvSpPr/>
      </dsp:nvSpPr>
      <dsp:spPr>
        <a:xfrm>
          <a:off x="2953932" y="1096295"/>
          <a:ext cx="206106" cy="1015770"/>
        </a:xfrm>
        <a:custGeom>
          <a:avLst/>
          <a:gdLst/>
          <a:ahLst/>
          <a:cxnLst/>
          <a:rect l="0" t="0" r="0" b="0"/>
          <a:pathLst>
            <a:path>
              <a:moveTo>
                <a:pt x="0" y="0"/>
              </a:moveTo>
              <a:lnTo>
                <a:pt x="0" y="1015770"/>
              </a:lnTo>
              <a:lnTo>
                <a:pt x="206106" y="1015770"/>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CA882BE-62AB-4A73-9D27-2B45C34C2224}">
      <dsp:nvSpPr>
        <dsp:cNvPr id="0" name=""/>
        <dsp:cNvSpPr/>
      </dsp:nvSpPr>
      <dsp:spPr>
        <a:xfrm>
          <a:off x="3160039" y="1369977"/>
          <a:ext cx="2580737" cy="148417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es-CO" sz="1800" kern="1200" dirty="0"/>
            <a:t>El reportero se dirige a la audiencia de manera explícita, en 2da persona (tú, usted o ustedes)</a:t>
          </a:r>
          <a:endParaRPr lang="es-ES" sz="1800" kern="1200" dirty="0"/>
        </a:p>
      </dsp:txBody>
      <dsp:txXfrm>
        <a:off x="3203509" y="1413447"/>
        <a:ext cx="2493797" cy="1397237"/>
      </dsp:txXfrm>
    </dsp:sp>
    <dsp:sp modelId="{7841CFBE-E7BD-4064-AC51-6FF871D49C64}">
      <dsp:nvSpPr>
        <dsp:cNvPr id="0" name=""/>
        <dsp:cNvSpPr/>
      </dsp:nvSpPr>
      <dsp:spPr>
        <a:xfrm>
          <a:off x="2953932" y="1096295"/>
          <a:ext cx="179535" cy="2732922"/>
        </a:xfrm>
        <a:custGeom>
          <a:avLst/>
          <a:gdLst/>
          <a:ahLst/>
          <a:cxnLst/>
          <a:rect l="0" t="0" r="0" b="0"/>
          <a:pathLst>
            <a:path>
              <a:moveTo>
                <a:pt x="0" y="0"/>
              </a:moveTo>
              <a:lnTo>
                <a:pt x="0" y="2732922"/>
              </a:lnTo>
              <a:lnTo>
                <a:pt x="179535" y="273292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B14C36-411A-4E1E-B9D8-1458B9F641C1}">
      <dsp:nvSpPr>
        <dsp:cNvPr id="0" name=""/>
        <dsp:cNvSpPr/>
      </dsp:nvSpPr>
      <dsp:spPr>
        <a:xfrm>
          <a:off x="3133468" y="3127836"/>
          <a:ext cx="2606398" cy="1402762"/>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s-ES" sz="1600" kern="1200" dirty="0"/>
            <a:t>Se usa en </a:t>
          </a:r>
          <a:r>
            <a:rPr lang="es-CO" sz="1600" kern="1200" dirty="0"/>
            <a:t>aquellos reportajes en los que se quiere instruir sobre un procedimiento o sobre el modo de hacer algo.</a:t>
          </a:r>
          <a:endParaRPr lang="es-ES" sz="1600" kern="1200" dirty="0"/>
        </a:p>
      </dsp:txBody>
      <dsp:txXfrm>
        <a:off x="3174553" y="3168921"/>
        <a:ext cx="2524228" cy="1320592"/>
      </dsp:txXfrm>
    </dsp:sp>
    <dsp:sp modelId="{7960978A-C117-439A-AB55-3A33EEAB08A0}">
      <dsp:nvSpPr>
        <dsp:cNvPr id="0" name=""/>
        <dsp:cNvSpPr/>
      </dsp:nvSpPr>
      <dsp:spPr>
        <a:xfrm>
          <a:off x="5888749" y="1567"/>
          <a:ext cx="2189455" cy="1094727"/>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400" b="1" kern="1200" dirty="0"/>
            <a:t>8. Apertura de cita</a:t>
          </a:r>
          <a:endParaRPr lang="es-ES" sz="2400" kern="1200" dirty="0"/>
        </a:p>
      </dsp:txBody>
      <dsp:txXfrm>
        <a:off x="5920812" y="33630"/>
        <a:ext cx="2125329" cy="1030601"/>
      </dsp:txXfrm>
    </dsp:sp>
    <dsp:sp modelId="{7FA005F8-B76D-4166-BB73-A20AD0B220DA}">
      <dsp:nvSpPr>
        <dsp:cNvPr id="0" name=""/>
        <dsp:cNvSpPr/>
      </dsp:nvSpPr>
      <dsp:spPr>
        <a:xfrm>
          <a:off x="6107694" y="1096295"/>
          <a:ext cx="339856" cy="2829340"/>
        </a:xfrm>
        <a:custGeom>
          <a:avLst/>
          <a:gdLst/>
          <a:ahLst/>
          <a:cxnLst/>
          <a:rect l="0" t="0" r="0" b="0"/>
          <a:pathLst>
            <a:path>
              <a:moveTo>
                <a:pt x="0" y="0"/>
              </a:moveTo>
              <a:lnTo>
                <a:pt x="0" y="2829340"/>
              </a:lnTo>
              <a:lnTo>
                <a:pt x="339856" y="2829340"/>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908C13-8633-4A58-ACE1-95ABE1153282}">
      <dsp:nvSpPr>
        <dsp:cNvPr id="0" name=""/>
        <dsp:cNvSpPr/>
      </dsp:nvSpPr>
      <dsp:spPr>
        <a:xfrm>
          <a:off x="6447551" y="3157218"/>
          <a:ext cx="2514546" cy="1536833"/>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s-CO" sz="1600" kern="1200" dirty="0"/>
            <a:t>Procurar que la declaración no sea tan parcial; sea original y atractiva y evitar párrafos interminables y vocabulario complejo.</a:t>
          </a:r>
          <a:endParaRPr lang="es-ES" sz="1600" kern="1200" dirty="0"/>
        </a:p>
      </dsp:txBody>
      <dsp:txXfrm>
        <a:off x="6492563" y="3202230"/>
        <a:ext cx="2424522" cy="1446809"/>
      </dsp:txXfrm>
    </dsp:sp>
    <dsp:sp modelId="{4E602592-CF9C-45FA-9787-4E7956AB5D67}">
      <dsp:nvSpPr>
        <dsp:cNvPr id="0" name=""/>
        <dsp:cNvSpPr/>
      </dsp:nvSpPr>
      <dsp:spPr>
        <a:xfrm>
          <a:off x="6107694" y="1096295"/>
          <a:ext cx="312461" cy="1084322"/>
        </a:xfrm>
        <a:custGeom>
          <a:avLst/>
          <a:gdLst/>
          <a:ahLst/>
          <a:cxnLst/>
          <a:rect l="0" t="0" r="0" b="0"/>
          <a:pathLst>
            <a:path>
              <a:moveTo>
                <a:pt x="0" y="0"/>
              </a:moveTo>
              <a:lnTo>
                <a:pt x="0" y="1084322"/>
              </a:lnTo>
              <a:lnTo>
                <a:pt x="312461" y="1084322"/>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83EFE97-4F4F-43F5-97B1-B85988865B0A}">
      <dsp:nvSpPr>
        <dsp:cNvPr id="0" name=""/>
        <dsp:cNvSpPr/>
      </dsp:nvSpPr>
      <dsp:spPr>
        <a:xfrm>
          <a:off x="6420156" y="1338624"/>
          <a:ext cx="2600285" cy="168398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es-CO" sz="1800" kern="1200" dirty="0"/>
            <a:t>Utiliza palabras textuales de alguna fuente personal con la intención de provocar sorpresa e interés en la audiencia. </a:t>
          </a:r>
        </a:p>
      </dsp:txBody>
      <dsp:txXfrm>
        <a:off x="6469478" y="1387946"/>
        <a:ext cx="2501641" cy="1585343"/>
      </dsp:txXfrm>
    </dsp:sp>
    <dsp:sp modelId="{FAD3A16F-0234-40A1-ABEF-4B97AC1CB7CC}">
      <dsp:nvSpPr>
        <dsp:cNvPr id="0" name=""/>
        <dsp:cNvSpPr/>
      </dsp:nvSpPr>
      <dsp:spPr>
        <a:xfrm>
          <a:off x="6107694" y="1096295"/>
          <a:ext cx="298922" cy="4486413"/>
        </a:xfrm>
        <a:custGeom>
          <a:avLst/>
          <a:gdLst/>
          <a:ahLst/>
          <a:cxnLst/>
          <a:rect l="0" t="0" r="0" b="0"/>
          <a:pathLst>
            <a:path>
              <a:moveTo>
                <a:pt x="0" y="0"/>
              </a:moveTo>
              <a:lnTo>
                <a:pt x="0" y="4486413"/>
              </a:lnTo>
              <a:lnTo>
                <a:pt x="298922" y="4486413"/>
              </a:lnTo>
            </a:path>
          </a:pathLst>
        </a:custGeom>
        <a:noFill/>
        <a:ln w="127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FAC15DE-DEE6-42F3-A1FB-D1262677BFE5}">
      <dsp:nvSpPr>
        <dsp:cNvPr id="0" name=""/>
        <dsp:cNvSpPr/>
      </dsp:nvSpPr>
      <dsp:spPr>
        <a:xfrm>
          <a:off x="6406616" y="5035345"/>
          <a:ext cx="1897575" cy="1094727"/>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33020" rIns="49530" bIns="33020" numCol="1" spcCol="1270" anchor="ctr" anchorCtr="0">
          <a:noAutofit/>
        </a:bodyPr>
        <a:lstStyle/>
        <a:p>
          <a:pPr lvl="0" algn="ctr" defTabSz="1155700">
            <a:lnSpc>
              <a:spcPct val="90000"/>
            </a:lnSpc>
            <a:spcBef>
              <a:spcPct val="0"/>
            </a:spcBef>
            <a:spcAft>
              <a:spcPct val="35000"/>
            </a:spcAft>
          </a:pPr>
          <a:r>
            <a:rPr lang="es-CO" sz="2600" kern="1200" dirty="0"/>
            <a:t>“De definición”</a:t>
          </a:r>
          <a:endParaRPr lang="es-ES" sz="2600" kern="1200" dirty="0"/>
        </a:p>
      </dsp:txBody>
      <dsp:txXfrm>
        <a:off x="6438679" y="5067408"/>
        <a:ext cx="1833449" cy="103060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5/16/2016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5/16/2016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5/16/2016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5/16/2016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5/16/2016</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5/16/2016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5/16/2016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5/16/2016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5/16/2016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DA16AA21-1863-4931-97CB-99D0A168701B}" type="datetimeFigureOut">
              <a:rPr lang="en-US" dirty="0"/>
              <a:t>5/16/2016</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el estilo de texto del patrón</a:t>
            </a:r>
          </a:p>
        </p:txBody>
      </p:sp>
      <p:sp>
        <p:nvSpPr>
          <p:cNvPr id="5" name="Date Placeholder 4"/>
          <p:cNvSpPr>
            <a:spLocks noGrp="1"/>
          </p:cNvSpPr>
          <p:nvPr>
            <p:ph type="dt" sz="half" idx="10"/>
          </p:nvPr>
        </p:nvSpPr>
        <p:spPr/>
        <p:txBody>
          <a:bodyPr/>
          <a:lstStyle/>
          <a:p>
            <a:fld id="{3772C379-9A7C-4C87-A116-CBE9F58B04C5}" type="datetimeFigureOut">
              <a:rPr lang="en-US" dirty="0"/>
              <a:t>5/16/2016</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5/16/2016</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CO" dirty="0"/>
              <a:t>La estructura del reportaje en radio</a:t>
            </a:r>
          </a:p>
        </p:txBody>
      </p:sp>
      <p:sp>
        <p:nvSpPr>
          <p:cNvPr id="3" name="Subtítulo 2"/>
          <p:cNvSpPr>
            <a:spLocks noGrp="1"/>
          </p:cNvSpPr>
          <p:nvPr>
            <p:ph type="subTitle" idx="1"/>
          </p:nvPr>
        </p:nvSpPr>
        <p:spPr>
          <a:xfrm>
            <a:off x="1051560" y="4468031"/>
            <a:ext cx="7891272" cy="1069848"/>
          </a:xfrm>
        </p:spPr>
        <p:txBody>
          <a:bodyPr>
            <a:normAutofit fontScale="92500" lnSpcReduction="20000"/>
          </a:bodyPr>
          <a:lstStyle/>
          <a:p>
            <a:r>
              <a:rPr lang="es-CO" dirty="0"/>
              <a:t>Paula Soto</a:t>
            </a:r>
          </a:p>
          <a:p>
            <a:r>
              <a:rPr lang="es-CO" dirty="0"/>
              <a:t>Rossana Marín</a:t>
            </a:r>
          </a:p>
          <a:p>
            <a:r>
              <a:rPr lang="es-CO" dirty="0" err="1"/>
              <a:t>Shadia</a:t>
            </a:r>
            <a:r>
              <a:rPr lang="es-CO" dirty="0"/>
              <a:t> </a:t>
            </a:r>
            <a:r>
              <a:rPr lang="es-CO" dirty="0" err="1"/>
              <a:t>Farelo</a:t>
            </a:r>
            <a:endParaRPr lang="es-CO" dirty="0"/>
          </a:p>
        </p:txBody>
      </p:sp>
    </p:spTree>
    <p:extLst>
      <p:ext uri="{BB962C8B-B14F-4D97-AF65-F5344CB8AC3E}">
        <p14:creationId xmlns:p14="http://schemas.microsoft.com/office/powerpoint/2010/main" val="1283984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544816" y="1222351"/>
            <a:ext cx="10624062" cy="1569660"/>
          </a:xfrm>
          <a:prstGeom prst="rect">
            <a:avLst/>
          </a:prstGeom>
        </p:spPr>
        <p:txBody>
          <a:bodyPr wrap="none">
            <a:spAutoFit/>
          </a:bodyPr>
          <a:lstStyle/>
          <a:p>
            <a:pPr marL="285750" indent="-285750">
              <a:buFont typeface="Wingdings" panose="05000000000000000000" pitchFamily="2" charset="2"/>
              <a:buChar char="q"/>
            </a:pPr>
            <a:r>
              <a:rPr lang="es-CO" sz="2400" dirty="0" smtClean="0">
                <a:solidFill>
                  <a:srgbClr val="000000"/>
                </a:solidFill>
              </a:rPr>
              <a:t>Cuerpo</a:t>
            </a:r>
            <a:r>
              <a:rPr lang="es-CO" sz="2400" dirty="0">
                <a:solidFill>
                  <a:srgbClr val="000000"/>
                </a:solidFill>
              </a:rPr>
              <a:t>, la médula y el esqueleto del </a:t>
            </a:r>
            <a:r>
              <a:rPr lang="es-CO" sz="2400" dirty="0" smtClean="0">
                <a:solidFill>
                  <a:srgbClr val="000000"/>
                </a:solidFill>
              </a:rPr>
              <a:t>reportaje</a:t>
            </a:r>
          </a:p>
          <a:p>
            <a:pPr marL="285750" indent="-285750">
              <a:buFont typeface="Wingdings" panose="05000000000000000000" pitchFamily="2" charset="2"/>
              <a:buChar char="q"/>
            </a:pPr>
            <a:r>
              <a:rPr lang="es-CO" sz="2400" dirty="0" smtClean="0">
                <a:solidFill>
                  <a:srgbClr val="000000"/>
                </a:solidFill>
              </a:rPr>
              <a:t>P</a:t>
            </a:r>
            <a:r>
              <a:rPr lang="es-CO" sz="2400" dirty="0" smtClean="0"/>
              <a:t>arte </a:t>
            </a:r>
            <a:r>
              <a:rPr lang="es-CO" sz="2400" dirty="0"/>
              <a:t>más extensa y la que contiene la mayor cantidad de </a:t>
            </a:r>
            <a:r>
              <a:rPr lang="es-CO" sz="2400" dirty="0" smtClean="0"/>
              <a:t>información</a:t>
            </a:r>
          </a:p>
          <a:p>
            <a:pPr marL="285750" indent="-285750">
              <a:buFont typeface="Wingdings" panose="05000000000000000000" pitchFamily="2" charset="2"/>
              <a:buChar char="q"/>
            </a:pPr>
            <a:r>
              <a:rPr lang="es-CO" sz="2400" dirty="0" smtClean="0"/>
              <a:t>Combinan </a:t>
            </a:r>
            <a:r>
              <a:rPr lang="es-CO" sz="2400" dirty="0"/>
              <a:t>los datos esenciales con los adecuados recursos expresivos </a:t>
            </a:r>
            <a:r>
              <a:rPr lang="es-CO" sz="2400" dirty="0" smtClean="0"/>
              <a:t> </a:t>
            </a:r>
            <a:br>
              <a:rPr lang="es-CO" sz="2400" dirty="0" smtClean="0"/>
            </a:br>
            <a:r>
              <a:rPr lang="es-CO" sz="2400" dirty="0" smtClean="0"/>
              <a:t>(</a:t>
            </a:r>
            <a:r>
              <a:rPr lang="es-CO" sz="2400" dirty="0"/>
              <a:t>Martínez-Costa y Díez Unzueta, 2005: 121) </a:t>
            </a:r>
            <a:endParaRPr lang="es-CO" sz="2400" dirty="0"/>
          </a:p>
        </p:txBody>
      </p:sp>
      <p:sp>
        <p:nvSpPr>
          <p:cNvPr id="6" name="Título 1"/>
          <p:cNvSpPr>
            <a:spLocks noGrp="1"/>
          </p:cNvSpPr>
          <p:nvPr>
            <p:ph type="title"/>
          </p:nvPr>
        </p:nvSpPr>
        <p:spPr>
          <a:xfrm>
            <a:off x="2090227" y="141668"/>
            <a:ext cx="7533239" cy="927279"/>
          </a:xfrm>
        </p:spPr>
        <p:txBody>
          <a:bodyPr>
            <a:normAutofit/>
          </a:bodyPr>
          <a:lstStyle/>
          <a:p>
            <a:pPr algn="ctr"/>
            <a:r>
              <a:rPr lang="es-CO" b="1" dirty="0" smtClean="0">
                <a:ln>
                  <a:solidFill>
                    <a:schemeClr val="accent2">
                      <a:lumMod val="60000"/>
                      <a:lumOff val="40000"/>
                    </a:schemeClr>
                  </a:solidFill>
                </a:ln>
              </a:rPr>
              <a:t>EL DESARROLLO</a:t>
            </a:r>
            <a:endParaRPr lang="es-CO" dirty="0">
              <a:ln>
                <a:solidFill>
                  <a:schemeClr val="accent2">
                    <a:lumMod val="60000"/>
                    <a:lumOff val="40000"/>
                  </a:schemeClr>
                </a:solidFill>
              </a:ln>
            </a:endParaRPr>
          </a:p>
        </p:txBody>
      </p:sp>
      <p:sp>
        <p:nvSpPr>
          <p:cNvPr id="7" name="Rectángulo 6"/>
          <p:cNvSpPr/>
          <p:nvPr/>
        </p:nvSpPr>
        <p:spPr>
          <a:xfrm>
            <a:off x="1135265" y="2945415"/>
            <a:ext cx="9443162" cy="2062103"/>
          </a:xfrm>
          <a:prstGeom prst="rect">
            <a:avLst/>
          </a:prstGeom>
        </p:spPr>
        <p:txBody>
          <a:bodyPr wrap="square">
            <a:spAutoFit/>
          </a:bodyPr>
          <a:lstStyle/>
          <a:p>
            <a:pPr algn="ctr"/>
            <a:r>
              <a:rPr lang="es-CO" sz="3200" dirty="0" smtClean="0">
                <a:solidFill>
                  <a:srgbClr val="000000"/>
                </a:solidFill>
                <a:latin typeface="Gabriola" panose="04040605051002020D02" pitchFamily="82" charset="0"/>
              </a:rPr>
              <a:t>“Se </a:t>
            </a:r>
            <a:r>
              <a:rPr lang="es-CO" sz="3200" dirty="0">
                <a:solidFill>
                  <a:srgbClr val="000000"/>
                </a:solidFill>
                <a:latin typeface="Gabriola" panose="04040605051002020D02" pitchFamily="82" charset="0"/>
              </a:rPr>
              <a:t>proporciona el grueso de los elementos del contenido, se sustenta el enfoque, se desarrollan los argumentos, se concatenan las narraciones y se aportan los principales datos, ideas e interpretaciones surgidos de la investigación periodística” (</a:t>
            </a:r>
            <a:r>
              <a:rPr lang="es-CO" sz="3200" dirty="0" err="1">
                <a:solidFill>
                  <a:srgbClr val="000000"/>
                </a:solidFill>
                <a:latin typeface="Gabriola" panose="04040605051002020D02" pitchFamily="82" charset="0"/>
              </a:rPr>
              <a:t>Ulibarri</a:t>
            </a:r>
            <a:r>
              <a:rPr lang="es-CO" sz="3200" dirty="0">
                <a:solidFill>
                  <a:srgbClr val="000000"/>
                </a:solidFill>
                <a:latin typeface="Gabriola" panose="04040605051002020D02" pitchFamily="82" charset="0"/>
              </a:rPr>
              <a:t>, 1994: 191). </a:t>
            </a:r>
            <a:endParaRPr lang="es-CO" sz="3200" dirty="0">
              <a:latin typeface="Gabriola" panose="04040605051002020D02" pitchFamily="82" charset="0"/>
            </a:endParaRPr>
          </a:p>
        </p:txBody>
      </p:sp>
      <p:sp>
        <p:nvSpPr>
          <p:cNvPr id="8" name="Rectángulo 7"/>
          <p:cNvSpPr/>
          <p:nvPr/>
        </p:nvSpPr>
        <p:spPr>
          <a:xfrm>
            <a:off x="544816" y="5263953"/>
            <a:ext cx="10624062" cy="1384995"/>
          </a:xfrm>
          <a:prstGeom prst="rect">
            <a:avLst/>
          </a:prstGeom>
          <a:solidFill>
            <a:schemeClr val="accent2">
              <a:lumMod val="20000"/>
              <a:lumOff val="80000"/>
            </a:schemeClr>
          </a:solidFill>
          <a:ln>
            <a:solidFill>
              <a:srgbClr val="C00000"/>
            </a:solidFill>
          </a:ln>
        </p:spPr>
        <p:txBody>
          <a:bodyPr wrap="square">
            <a:spAutoFit/>
          </a:bodyPr>
          <a:lstStyle/>
          <a:p>
            <a:pPr algn="just"/>
            <a:r>
              <a:rPr lang="es-CO" sz="2800" dirty="0">
                <a:solidFill>
                  <a:srgbClr val="000000"/>
                </a:solidFill>
              </a:rPr>
              <a:t>Para ello, </a:t>
            </a:r>
            <a:r>
              <a:rPr lang="es-CO" sz="2800" dirty="0" err="1" smtClean="0">
                <a:solidFill>
                  <a:srgbClr val="000000"/>
                </a:solidFill>
              </a:rPr>
              <a:t>Merayo</a:t>
            </a:r>
            <a:r>
              <a:rPr lang="es-CO" sz="2800" dirty="0">
                <a:solidFill>
                  <a:srgbClr val="000000"/>
                </a:solidFill>
              </a:rPr>
              <a:t>, </a:t>
            </a:r>
            <a:r>
              <a:rPr lang="es-CO" sz="2800" dirty="0" smtClean="0">
                <a:solidFill>
                  <a:srgbClr val="000000"/>
                </a:solidFill>
              </a:rPr>
              <a:t>2001; Benavides </a:t>
            </a:r>
            <a:r>
              <a:rPr lang="es-CO" sz="2800" dirty="0">
                <a:solidFill>
                  <a:srgbClr val="000000"/>
                </a:solidFill>
              </a:rPr>
              <a:t>y Quintero, </a:t>
            </a:r>
            <a:r>
              <a:rPr lang="es-CO" sz="2800" dirty="0" smtClean="0">
                <a:solidFill>
                  <a:srgbClr val="000000"/>
                </a:solidFill>
              </a:rPr>
              <a:t>2004; Martínez-Costa </a:t>
            </a:r>
            <a:r>
              <a:rPr lang="es-CO" sz="2800" dirty="0">
                <a:solidFill>
                  <a:srgbClr val="000000"/>
                </a:solidFill>
              </a:rPr>
              <a:t>y Díez Unzueta, </a:t>
            </a:r>
            <a:r>
              <a:rPr lang="es-CO" sz="2800" dirty="0" smtClean="0">
                <a:solidFill>
                  <a:srgbClr val="000000"/>
                </a:solidFill>
              </a:rPr>
              <a:t>2005; dan una serie de recomendaciones…</a:t>
            </a:r>
            <a:endParaRPr lang="es-CO" sz="2800" dirty="0"/>
          </a:p>
        </p:txBody>
      </p:sp>
    </p:spTree>
    <p:extLst>
      <p:ext uri="{BB962C8B-B14F-4D97-AF65-F5344CB8AC3E}">
        <p14:creationId xmlns:p14="http://schemas.microsoft.com/office/powerpoint/2010/main" val="3659620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500" fill="hold"/>
                                        <p:tgtEl>
                                          <p:spTgt spid="5"/>
                                        </p:tgtEl>
                                        <p:attrNameLst>
                                          <p:attrName>ppt_x</p:attrName>
                                        </p:attrNameLst>
                                      </p:cBhvr>
                                      <p:tavLst>
                                        <p:tav tm="0">
                                          <p:val>
                                            <p:strVal val="#ppt_x"/>
                                          </p:val>
                                        </p:tav>
                                        <p:tav tm="100000">
                                          <p:val>
                                            <p:strVal val="#ppt_x"/>
                                          </p:val>
                                        </p:tav>
                                      </p:tavLst>
                                    </p:anim>
                                    <p:anim calcmode="lin" valueType="num">
                                      <p:cBhvr additive="base">
                                        <p:cTn id="1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barn(inVertical)">
                                      <p:cBhvr>
                                        <p:cTn id="20" dur="500"/>
                                        <p:tgtEl>
                                          <p:spTgt spid="7"/>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circle(in)">
                                      <p:cBhvr>
                                        <p:cTn id="25"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231820" y="103031"/>
            <a:ext cx="11423560" cy="138499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CO" sz="4400" dirty="0" smtClean="0">
                <a:latin typeface="David" panose="020E0502060401010101" pitchFamily="34" charset="-79"/>
                <a:cs typeface="David" panose="020E0502060401010101" pitchFamily="34" charset="-79"/>
              </a:rPr>
              <a:t>1. </a:t>
            </a:r>
            <a:r>
              <a:rPr lang="es-CO" sz="2000" dirty="0" smtClean="0">
                <a:latin typeface="David" panose="020E0502060401010101" pitchFamily="34" charset="-79"/>
                <a:cs typeface="David" panose="020E0502060401010101" pitchFamily="34" charset="-79"/>
              </a:rPr>
              <a:t>Ser un narrador explícito; sintetizar </a:t>
            </a:r>
            <a:r>
              <a:rPr lang="es-CO" sz="2000" dirty="0">
                <a:latin typeface="David" panose="020E0502060401010101" pitchFamily="34" charset="-79"/>
                <a:cs typeface="David" panose="020E0502060401010101" pitchFamily="34" charset="-79"/>
              </a:rPr>
              <a:t>aspectos concretos en un breve espacio de tiempo, o suministrar datos estadísticos, el nombre y cargo de las voces que intervienen así como el contexto de algunos de los puntos de vista que se </a:t>
            </a:r>
            <a:r>
              <a:rPr lang="es-CO" sz="2000" dirty="0" smtClean="0">
                <a:latin typeface="David" panose="020E0502060401010101" pitchFamily="34" charset="-79"/>
                <a:cs typeface="David" panose="020E0502060401010101" pitchFamily="34" charset="-79"/>
              </a:rPr>
              <a:t>expresen. </a:t>
            </a:r>
            <a:endParaRPr lang="es-CO" sz="2000" dirty="0">
              <a:latin typeface="David" panose="020E0502060401010101" pitchFamily="34" charset="-79"/>
              <a:cs typeface="David" panose="020E0502060401010101" pitchFamily="34" charset="-79"/>
            </a:endParaRPr>
          </a:p>
        </p:txBody>
      </p:sp>
      <p:sp>
        <p:nvSpPr>
          <p:cNvPr id="6" name="CuadroTexto 5"/>
          <p:cNvSpPr txBox="1"/>
          <p:nvPr/>
        </p:nvSpPr>
        <p:spPr>
          <a:xfrm>
            <a:off x="231820" y="1672107"/>
            <a:ext cx="11423560" cy="107721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CO" sz="4400" dirty="0" smtClean="0">
                <a:latin typeface="David" panose="020E0502060401010101" pitchFamily="34" charset="-79"/>
                <a:cs typeface="David" panose="020E0502060401010101" pitchFamily="34" charset="-79"/>
              </a:rPr>
              <a:t>2. </a:t>
            </a:r>
            <a:r>
              <a:rPr lang="es-CO" sz="2000" dirty="0">
                <a:latin typeface="David" panose="020E0502060401010101" pitchFamily="34" charset="-79"/>
                <a:cs typeface="David" panose="020E0502060401010101" pitchFamily="34" charset="-79"/>
              </a:rPr>
              <a:t>recurrir a sumarios, listas, recuentos, </a:t>
            </a:r>
            <a:r>
              <a:rPr lang="es-CO" sz="2000" dirty="0" smtClean="0">
                <a:latin typeface="David" panose="020E0502060401010101" pitchFamily="34" charset="-79"/>
                <a:cs typeface="David" panose="020E0502060401010101" pitchFamily="34" charset="-79"/>
              </a:rPr>
              <a:t>no </a:t>
            </a:r>
            <a:r>
              <a:rPr lang="es-CO" sz="2000" dirty="0">
                <a:latin typeface="David" panose="020E0502060401010101" pitchFamily="34" charset="-79"/>
                <a:cs typeface="David" panose="020E0502060401010101" pitchFamily="34" charset="-79"/>
              </a:rPr>
              <a:t>demasiado </a:t>
            </a:r>
            <a:r>
              <a:rPr lang="es-CO" sz="2000" dirty="0" smtClean="0">
                <a:latin typeface="David" panose="020E0502060401010101" pitchFamily="34" charset="-79"/>
                <a:cs typeface="David" panose="020E0502060401010101" pitchFamily="34" charset="-79"/>
              </a:rPr>
              <a:t>extensos, para orientar </a:t>
            </a:r>
            <a:r>
              <a:rPr lang="es-CO" sz="2000" dirty="0">
                <a:latin typeface="David" panose="020E0502060401010101" pitchFamily="34" charset="-79"/>
                <a:cs typeface="David" panose="020E0502060401010101" pitchFamily="34" charset="-79"/>
              </a:rPr>
              <a:t>mejor las expectativas de los oyentes y construir un texto redundante que resulte accesible a la </a:t>
            </a:r>
            <a:r>
              <a:rPr lang="es-CO" sz="2000" dirty="0" smtClean="0">
                <a:latin typeface="David" panose="020E0502060401010101" pitchFamily="34" charset="-79"/>
                <a:cs typeface="David" panose="020E0502060401010101" pitchFamily="34" charset="-79"/>
              </a:rPr>
              <a:t>audiencia.</a:t>
            </a:r>
            <a:endParaRPr lang="es-CO" sz="2000" dirty="0">
              <a:latin typeface="David" panose="020E0502060401010101" pitchFamily="34" charset="-79"/>
              <a:cs typeface="David" panose="020E0502060401010101" pitchFamily="34" charset="-79"/>
            </a:endParaRPr>
          </a:p>
        </p:txBody>
      </p:sp>
      <p:sp>
        <p:nvSpPr>
          <p:cNvPr id="7" name="CuadroTexto 6"/>
          <p:cNvSpPr txBox="1"/>
          <p:nvPr/>
        </p:nvSpPr>
        <p:spPr>
          <a:xfrm>
            <a:off x="231820" y="2969896"/>
            <a:ext cx="11423560" cy="107721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CO" sz="4400" dirty="0" smtClean="0">
                <a:latin typeface="David" panose="020E0502060401010101" pitchFamily="34" charset="-79"/>
                <a:cs typeface="David" panose="020E0502060401010101" pitchFamily="34" charset="-79"/>
              </a:rPr>
              <a:t>3. </a:t>
            </a:r>
            <a:r>
              <a:rPr lang="es-CO" sz="2000" dirty="0">
                <a:latin typeface="David" panose="020E0502060401010101" pitchFamily="34" charset="-79"/>
                <a:cs typeface="David" panose="020E0502060401010101" pitchFamily="34" charset="-79"/>
              </a:rPr>
              <a:t>Poner un cuidado especial en las </a:t>
            </a:r>
            <a:r>
              <a:rPr lang="es-CO" sz="2000" dirty="0" smtClean="0">
                <a:latin typeface="David" panose="020E0502060401010101" pitchFamily="34" charset="-79"/>
                <a:cs typeface="David" panose="020E0502060401010101" pitchFamily="34" charset="-79"/>
              </a:rPr>
              <a:t>transiciones. Evitar emplear </a:t>
            </a:r>
            <a:r>
              <a:rPr lang="es-CO" sz="2000" dirty="0">
                <a:latin typeface="David" panose="020E0502060401010101" pitchFamily="34" charset="-79"/>
                <a:cs typeface="David" panose="020E0502060401010101" pitchFamily="34" charset="-79"/>
              </a:rPr>
              <a:t>frases muy manidas como “por otra parte”, “mientras tanto”, “en otro orden de cosas</a:t>
            </a:r>
            <a:r>
              <a:rPr lang="es-CO" sz="2000" dirty="0" smtClean="0">
                <a:latin typeface="David" panose="020E0502060401010101" pitchFamily="34" charset="-79"/>
                <a:cs typeface="David" panose="020E0502060401010101" pitchFamily="34" charset="-79"/>
              </a:rPr>
              <a:t>”.</a:t>
            </a:r>
            <a:endParaRPr lang="es-CO" sz="2000" dirty="0">
              <a:latin typeface="David" panose="020E0502060401010101" pitchFamily="34" charset="-79"/>
              <a:cs typeface="David" panose="020E0502060401010101" pitchFamily="34" charset="-79"/>
            </a:endParaRPr>
          </a:p>
        </p:txBody>
      </p:sp>
      <p:sp>
        <p:nvSpPr>
          <p:cNvPr id="8" name="CuadroTexto 7"/>
          <p:cNvSpPr txBox="1"/>
          <p:nvPr/>
        </p:nvSpPr>
        <p:spPr>
          <a:xfrm>
            <a:off x="231820" y="4267685"/>
            <a:ext cx="11423560" cy="107721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CO" sz="4400" dirty="0">
                <a:latin typeface="David" panose="020E0502060401010101" pitchFamily="34" charset="-79"/>
                <a:cs typeface="David" panose="020E0502060401010101" pitchFamily="34" charset="-79"/>
              </a:rPr>
              <a:t>4. </a:t>
            </a:r>
            <a:r>
              <a:rPr lang="es-CO" sz="2000" dirty="0">
                <a:latin typeface="David" panose="020E0502060401010101" pitchFamily="34" charset="-79"/>
                <a:cs typeface="David" panose="020E0502060401010101" pitchFamily="34" charset="-79"/>
              </a:rPr>
              <a:t>Procurar la mayor cantidad y calidad de testimonios, que sean lo suficientemente elocuentes para hablar por sí mismos.</a:t>
            </a:r>
            <a:endParaRPr lang="es-CO" sz="2000" dirty="0">
              <a:latin typeface="David" panose="020E0502060401010101" pitchFamily="34" charset="-79"/>
              <a:cs typeface="David" panose="020E0502060401010101" pitchFamily="34" charset="-79"/>
            </a:endParaRPr>
          </a:p>
        </p:txBody>
      </p:sp>
      <p:sp>
        <p:nvSpPr>
          <p:cNvPr id="9" name="CuadroTexto 8"/>
          <p:cNvSpPr txBox="1"/>
          <p:nvPr/>
        </p:nvSpPr>
        <p:spPr>
          <a:xfrm>
            <a:off x="231820" y="5565474"/>
            <a:ext cx="11423560" cy="76944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CO" sz="4400" dirty="0" smtClean="0">
                <a:latin typeface="David" panose="020E0502060401010101" pitchFamily="34" charset="-79"/>
                <a:cs typeface="David" panose="020E0502060401010101" pitchFamily="34" charset="-79"/>
              </a:rPr>
              <a:t>5. </a:t>
            </a:r>
            <a:r>
              <a:rPr lang="es-CO" sz="2000" dirty="0">
                <a:latin typeface="David" panose="020E0502060401010101" pitchFamily="34" charset="-79"/>
                <a:cs typeface="David" panose="020E0502060401010101" pitchFamily="34" charset="-79"/>
              </a:rPr>
              <a:t>Respetar la atribución de fuentes. Cuando se trate de datos o hechos simples no será </a:t>
            </a:r>
            <a:r>
              <a:rPr lang="es-CO" sz="2000" dirty="0" smtClean="0">
                <a:latin typeface="David" panose="020E0502060401010101" pitchFamily="34" charset="-79"/>
                <a:cs typeface="David" panose="020E0502060401010101" pitchFamily="34" charset="-79"/>
              </a:rPr>
              <a:t>necesaria.</a:t>
            </a:r>
            <a:endParaRPr lang="es-CO" sz="2000" dirty="0">
              <a:latin typeface="David" panose="020E0502060401010101" pitchFamily="34" charset="-79"/>
              <a:cs typeface="David" panose="020E0502060401010101" pitchFamily="34" charset="-79"/>
            </a:endParaRPr>
          </a:p>
        </p:txBody>
      </p:sp>
    </p:spTree>
    <p:extLst>
      <p:ext uri="{BB962C8B-B14F-4D97-AF65-F5344CB8AC3E}">
        <p14:creationId xmlns:p14="http://schemas.microsoft.com/office/powerpoint/2010/main" val="1519971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
                                          </p:val>
                                        </p:tav>
                                        <p:tav tm="100000">
                                          <p:val>
                                            <p:strVal val="#ppt_w"/>
                                          </p:val>
                                        </p:tav>
                                      </p:tavLst>
                                    </p:anim>
                                    <p:anim calcmode="lin" valueType="num">
                                      <p:cBhvr>
                                        <p:cTn id="22" dur="500" fill="hold"/>
                                        <p:tgtEl>
                                          <p:spTgt spid="7"/>
                                        </p:tgtEl>
                                        <p:attrNameLst>
                                          <p:attrName>ppt_h</p:attrName>
                                        </p:attrNameLst>
                                      </p:cBhvr>
                                      <p:tavLst>
                                        <p:tav tm="0">
                                          <p:val>
                                            <p:fltVal val="0"/>
                                          </p:val>
                                        </p:tav>
                                        <p:tav tm="100000">
                                          <p:val>
                                            <p:strVal val="#ppt_h"/>
                                          </p:val>
                                        </p:tav>
                                      </p:tavLst>
                                    </p:anim>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500" fill="hold"/>
                                        <p:tgtEl>
                                          <p:spTgt spid="8"/>
                                        </p:tgtEl>
                                        <p:attrNameLst>
                                          <p:attrName>ppt_w</p:attrName>
                                        </p:attrNameLst>
                                      </p:cBhvr>
                                      <p:tavLst>
                                        <p:tav tm="0">
                                          <p:val>
                                            <p:fltVal val="0"/>
                                          </p:val>
                                        </p:tav>
                                        <p:tav tm="100000">
                                          <p:val>
                                            <p:strVal val="#ppt_w"/>
                                          </p:val>
                                        </p:tav>
                                      </p:tavLst>
                                    </p:anim>
                                    <p:anim calcmode="lin" valueType="num">
                                      <p:cBhvr>
                                        <p:cTn id="29" dur="500" fill="hold"/>
                                        <p:tgtEl>
                                          <p:spTgt spid="8"/>
                                        </p:tgtEl>
                                        <p:attrNameLst>
                                          <p:attrName>ppt_h</p:attrName>
                                        </p:attrNameLst>
                                      </p:cBhvr>
                                      <p:tavLst>
                                        <p:tav tm="0">
                                          <p:val>
                                            <p:fltVal val="0"/>
                                          </p:val>
                                        </p:tav>
                                        <p:tav tm="100000">
                                          <p:val>
                                            <p:strVal val="#ppt_h"/>
                                          </p:val>
                                        </p:tav>
                                      </p:tavLst>
                                    </p:anim>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500" fill="hold"/>
                                        <p:tgtEl>
                                          <p:spTgt spid="9"/>
                                        </p:tgtEl>
                                        <p:attrNameLst>
                                          <p:attrName>ppt_w</p:attrName>
                                        </p:attrNameLst>
                                      </p:cBhvr>
                                      <p:tavLst>
                                        <p:tav tm="0">
                                          <p:val>
                                            <p:fltVal val="0"/>
                                          </p:val>
                                        </p:tav>
                                        <p:tav tm="100000">
                                          <p:val>
                                            <p:strVal val="#ppt_w"/>
                                          </p:val>
                                        </p:tav>
                                      </p:tavLst>
                                    </p:anim>
                                    <p:anim calcmode="lin" valueType="num">
                                      <p:cBhvr>
                                        <p:cTn id="36" dur="500" fill="hold"/>
                                        <p:tgtEl>
                                          <p:spTgt spid="9"/>
                                        </p:tgtEl>
                                        <p:attrNameLst>
                                          <p:attrName>ppt_h</p:attrName>
                                        </p:attrNameLst>
                                      </p:cBhvr>
                                      <p:tavLst>
                                        <p:tav tm="0">
                                          <p:val>
                                            <p:fltVal val="0"/>
                                          </p:val>
                                        </p:tav>
                                        <p:tav tm="100000">
                                          <p:val>
                                            <p:strVal val="#ppt_h"/>
                                          </p:val>
                                        </p:tav>
                                      </p:tavLst>
                                    </p:anim>
                                    <p:animEffect transition="in" filter="fade">
                                      <p:cBhvr>
                                        <p:cTn id="3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309093" y="336652"/>
            <a:ext cx="11423560" cy="107721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CO" sz="4400" dirty="0">
                <a:latin typeface="David" panose="020E0502060401010101" pitchFamily="34" charset="-79"/>
                <a:cs typeface="David" panose="020E0502060401010101" pitchFamily="34" charset="-79"/>
              </a:rPr>
              <a:t>6</a:t>
            </a:r>
            <a:r>
              <a:rPr lang="es-CO" sz="4400" dirty="0" smtClean="0">
                <a:latin typeface="David" panose="020E0502060401010101" pitchFamily="34" charset="-79"/>
                <a:cs typeface="David" panose="020E0502060401010101" pitchFamily="34" charset="-79"/>
              </a:rPr>
              <a:t>. </a:t>
            </a:r>
            <a:r>
              <a:rPr lang="es-CO" sz="2000" dirty="0">
                <a:latin typeface="David" panose="020E0502060401010101" pitchFamily="34" charset="-79"/>
                <a:cs typeface="David" panose="020E0502060401010101" pitchFamily="34" charset="-79"/>
              </a:rPr>
              <a:t>Procurar incluir detalles que son “el crédito del reportaje”; </a:t>
            </a:r>
            <a:r>
              <a:rPr lang="es-CO" sz="2000" dirty="0" smtClean="0">
                <a:latin typeface="David" panose="020E0502060401010101" pitchFamily="34" charset="-79"/>
                <a:cs typeface="David" panose="020E0502060401010101" pitchFamily="34" charset="-79"/>
              </a:rPr>
              <a:t>el </a:t>
            </a:r>
            <a:r>
              <a:rPr lang="es-CO" sz="2000" dirty="0">
                <a:latin typeface="David" panose="020E0502060401010101" pitchFamily="34" charset="-79"/>
                <a:cs typeface="David" panose="020E0502060401010101" pitchFamily="34" charset="-79"/>
              </a:rPr>
              <a:t>detalle puede ser un diálogo, una escena, una situación, un enigma, o una frase sentenciosa.</a:t>
            </a:r>
            <a:endParaRPr lang="es-CO" sz="2000" dirty="0">
              <a:latin typeface="David" panose="020E0502060401010101" pitchFamily="34" charset="-79"/>
              <a:cs typeface="David" panose="020E0502060401010101" pitchFamily="34" charset="-79"/>
            </a:endParaRPr>
          </a:p>
        </p:txBody>
      </p:sp>
      <p:sp>
        <p:nvSpPr>
          <p:cNvPr id="6" name="CuadroTexto 5"/>
          <p:cNvSpPr txBox="1"/>
          <p:nvPr/>
        </p:nvSpPr>
        <p:spPr>
          <a:xfrm>
            <a:off x="309093" y="1622393"/>
            <a:ext cx="11423560" cy="107721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CO" sz="4400" dirty="0" smtClean="0">
                <a:latin typeface="David" panose="020E0502060401010101" pitchFamily="34" charset="-79"/>
                <a:cs typeface="David" panose="020E0502060401010101" pitchFamily="34" charset="-79"/>
              </a:rPr>
              <a:t>7. </a:t>
            </a:r>
            <a:r>
              <a:rPr lang="es-CO" sz="2000" dirty="0">
                <a:latin typeface="David" panose="020E0502060401010101" pitchFamily="34" charset="-79"/>
                <a:cs typeface="David" panose="020E0502060401010101" pitchFamily="34" charset="-79"/>
              </a:rPr>
              <a:t>Poner un especial cuidado en la redacción para radio empleando -como siempre- estructuras simples, frases cortas, verbos activos, modo indicativo, etc.</a:t>
            </a:r>
            <a:endParaRPr lang="es-CO" sz="2000" dirty="0">
              <a:latin typeface="David" panose="020E0502060401010101" pitchFamily="34" charset="-79"/>
              <a:cs typeface="David" panose="020E0502060401010101" pitchFamily="34" charset="-79"/>
            </a:endParaRPr>
          </a:p>
        </p:txBody>
      </p:sp>
      <p:sp>
        <p:nvSpPr>
          <p:cNvPr id="7" name="Título 1"/>
          <p:cNvSpPr>
            <a:spLocks noGrp="1"/>
          </p:cNvSpPr>
          <p:nvPr>
            <p:ph type="title"/>
          </p:nvPr>
        </p:nvSpPr>
        <p:spPr>
          <a:xfrm>
            <a:off x="1631102" y="2699611"/>
            <a:ext cx="8779542" cy="927279"/>
          </a:xfrm>
        </p:spPr>
        <p:txBody>
          <a:bodyPr>
            <a:normAutofit fontScale="90000"/>
          </a:bodyPr>
          <a:lstStyle/>
          <a:p>
            <a:pPr algn="ctr"/>
            <a:r>
              <a:rPr lang="es-CO" b="1" dirty="0" smtClean="0">
                <a:ln>
                  <a:solidFill>
                    <a:schemeClr val="accent2">
                      <a:lumMod val="60000"/>
                      <a:lumOff val="40000"/>
                    </a:schemeClr>
                  </a:solidFill>
                </a:ln>
              </a:rPr>
              <a:t>EL DESARROLLO por bloques</a:t>
            </a:r>
            <a:endParaRPr lang="es-CO" dirty="0">
              <a:ln>
                <a:solidFill>
                  <a:schemeClr val="accent2">
                    <a:lumMod val="60000"/>
                    <a:lumOff val="40000"/>
                  </a:schemeClr>
                </a:solidFill>
              </a:ln>
            </a:endParaRPr>
          </a:p>
        </p:txBody>
      </p:sp>
      <p:sp>
        <p:nvSpPr>
          <p:cNvPr id="8" name="Rectángulo 7"/>
          <p:cNvSpPr/>
          <p:nvPr/>
        </p:nvSpPr>
        <p:spPr>
          <a:xfrm>
            <a:off x="309093" y="3596180"/>
            <a:ext cx="11423560" cy="2862322"/>
          </a:xfrm>
          <a:prstGeom prst="rect">
            <a:avLst/>
          </a:prstGeom>
        </p:spPr>
        <p:txBody>
          <a:bodyPr wrap="square">
            <a:spAutoFit/>
          </a:bodyPr>
          <a:lstStyle/>
          <a:p>
            <a:pPr marL="342900" indent="-342900" algn="just">
              <a:buFont typeface="Wingdings" panose="05000000000000000000" pitchFamily="2" charset="2"/>
              <a:buChar char="q"/>
            </a:pPr>
            <a:r>
              <a:rPr lang="es-CO" sz="2000" dirty="0">
                <a:solidFill>
                  <a:srgbClr val="000000"/>
                </a:solidFill>
              </a:rPr>
              <a:t>I</a:t>
            </a:r>
            <a:r>
              <a:rPr lang="es-CO" sz="2000" dirty="0" smtClean="0">
                <a:solidFill>
                  <a:srgbClr val="000000"/>
                </a:solidFill>
              </a:rPr>
              <a:t>dentificar </a:t>
            </a:r>
            <a:r>
              <a:rPr lang="es-CO" sz="2000" dirty="0">
                <a:solidFill>
                  <a:srgbClr val="000000"/>
                </a:solidFill>
              </a:rPr>
              <a:t>las partes que componen una situación, desarrollar cada una de ellas, concatenarlas según la relación que guarden y facilitar esta </a:t>
            </a:r>
            <a:r>
              <a:rPr lang="es-CO" sz="2000" dirty="0" smtClean="0">
                <a:solidFill>
                  <a:srgbClr val="000000"/>
                </a:solidFill>
              </a:rPr>
              <a:t>unión </a:t>
            </a:r>
            <a:r>
              <a:rPr lang="es-CO" sz="2000" dirty="0"/>
              <a:t>mediante el uso de las </a:t>
            </a:r>
            <a:r>
              <a:rPr lang="es-CO" sz="2000" dirty="0" smtClean="0"/>
              <a:t>transiciones. </a:t>
            </a:r>
            <a:r>
              <a:rPr lang="es-CO" sz="2000" dirty="0" smtClean="0">
                <a:solidFill>
                  <a:srgbClr val="000000"/>
                </a:solidFill>
              </a:rPr>
              <a:t> </a:t>
            </a:r>
          </a:p>
          <a:p>
            <a:pPr algn="just"/>
            <a:endParaRPr lang="es-CO" sz="2000" dirty="0" smtClean="0">
              <a:solidFill>
                <a:srgbClr val="000000"/>
              </a:solidFill>
            </a:endParaRPr>
          </a:p>
          <a:p>
            <a:pPr marL="342900" indent="-342900" algn="just">
              <a:buFont typeface="Wingdings" panose="05000000000000000000" pitchFamily="2" charset="2"/>
              <a:buChar char="q"/>
            </a:pPr>
            <a:r>
              <a:rPr lang="es-CO" sz="2000" dirty="0" smtClean="0">
                <a:solidFill>
                  <a:srgbClr val="000000"/>
                </a:solidFill>
              </a:rPr>
              <a:t>Se desarrolla una idea principal y luego se va </a:t>
            </a:r>
            <a:r>
              <a:rPr lang="es-CO" sz="2000" dirty="0" smtClean="0"/>
              <a:t>ampliando, </a:t>
            </a:r>
            <a:r>
              <a:rPr lang="es-CO" sz="2000" dirty="0"/>
              <a:t>mediante el uso de datos, ejemplos, declaraciones, explicaciones y narraciones. </a:t>
            </a:r>
            <a:endParaRPr lang="es-CO" sz="2000" dirty="0" smtClean="0"/>
          </a:p>
          <a:p>
            <a:pPr algn="just"/>
            <a:endParaRPr lang="es-CO" sz="2000" dirty="0" smtClean="0"/>
          </a:p>
          <a:p>
            <a:pPr marL="342900" indent="-342900" algn="just">
              <a:buFont typeface="Wingdings" panose="05000000000000000000" pitchFamily="2" charset="2"/>
              <a:buChar char="q"/>
            </a:pPr>
            <a:r>
              <a:rPr lang="es-CO" sz="2000" dirty="0"/>
              <a:t>P</a:t>
            </a:r>
            <a:r>
              <a:rPr lang="es-CO" sz="2000" dirty="0" smtClean="0"/>
              <a:t>rocurar </a:t>
            </a:r>
            <a:r>
              <a:rPr lang="es-CO" sz="2000" dirty="0"/>
              <a:t>introducir variedad en la estructura interna de cada uno de los bloques. En caso contrario, el texto resultará monótono y previsible. </a:t>
            </a:r>
            <a:endParaRPr lang="es-CO" sz="2000" dirty="0"/>
          </a:p>
        </p:txBody>
      </p:sp>
    </p:spTree>
    <p:extLst>
      <p:ext uri="{BB962C8B-B14F-4D97-AF65-F5344CB8AC3E}">
        <p14:creationId xmlns:p14="http://schemas.microsoft.com/office/powerpoint/2010/main" val="1240430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
                                          </p:val>
                                        </p:tav>
                                        <p:tav tm="100000">
                                          <p:val>
                                            <p:strVal val="#ppt_w"/>
                                          </p:val>
                                        </p:tav>
                                      </p:tavLst>
                                    </p:anim>
                                    <p:anim calcmode="lin" valueType="num">
                                      <p:cBhvr>
                                        <p:cTn id="15" dur="500" fill="hold"/>
                                        <p:tgtEl>
                                          <p:spTgt spid="6"/>
                                        </p:tgtEl>
                                        <p:attrNameLst>
                                          <p:attrName>ppt_h</p:attrName>
                                        </p:attrNameLst>
                                      </p:cBhvr>
                                      <p:tavLst>
                                        <p:tav tm="0">
                                          <p:val>
                                            <p:fltVal val="0"/>
                                          </p:val>
                                        </p:tav>
                                        <p:tav tm="100000">
                                          <p:val>
                                            <p:strVal val="#ppt_h"/>
                                          </p:val>
                                        </p:tav>
                                      </p:tavLst>
                                    </p:anim>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862883" y="2029933"/>
            <a:ext cx="10328857" cy="3416320"/>
          </a:xfrm>
          <a:prstGeom prst="rect">
            <a:avLst/>
          </a:prstGeom>
        </p:spPr>
        <p:txBody>
          <a:bodyPr wrap="square">
            <a:spAutoFit/>
          </a:bodyPr>
          <a:lstStyle/>
          <a:p>
            <a:pPr algn="just"/>
            <a:r>
              <a:rPr lang="es-CO" sz="2400" dirty="0">
                <a:solidFill>
                  <a:srgbClr val="000000"/>
                </a:solidFill>
                <a:latin typeface="Century Gothic" panose="020B0502020202020204" pitchFamily="34" charset="0"/>
              </a:rPr>
              <a:t>Tras una apertura simbólica, el reportaje, de 8 minutos y 56 segundos de duración, va exponiendo las diferentes enfermedades ilustrando cada caso con testimonios de gente afectada, a la que no se identifica o sólo se identifica con nombre pero sin apellidos. De esta forma, cada bloque correspondería con la descripción de una de las enfermedades. Y así se habla de estrés, depresión, fatiga, </a:t>
            </a:r>
            <a:r>
              <a:rPr lang="es-CO" sz="2400" i="1" dirty="0">
                <a:solidFill>
                  <a:srgbClr val="000000"/>
                </a:solidFill>
                <a:latin typeface="Century Gothic" panose="020B0502020202020204" pitchFamily="34" charset="0"/>
              </a:rPr>
              <a:t>shocks </a:t>
            </a:r>
            <a:r>
              <a:rPr lang="es-CO" sz="2400" dirty="0">
                <a:solidFill>
                  <a:srgbClr val="000000"/>
                </a:solidFill>
                <a:latin typeface="Century Gothic" panose="020B0502020202020204" pitchFamily="34" charset="0"/>
              </a:rPr>
              <a:t>postraumáticos después de atracos laborales, problemas de huesos y músculos, alérgicos y respiratorios y problemas derivados de los </a:t>
            </a:r>
            <a:r>
              <a:rPr lang="es-CO" sz="2400" dirty="0" err="1">
                <a:solidFill>
                  <a:srgbClr val="000000"/>
                </a:solidFill>
                <a:latin typeface="Century Gothic" panose="020B0502020202020204" pitchFamily="34" charset="0"/>
              </a:rPr>
              <a:t>disruptores</a:t>
            </a:r>
            <a:r>
              <a:rPr lang="es-CO" sz="2400" dirty="0">
                <a:solidFill>
                  <a:srgbClr val="000000"/>
                </a:solidFill>
                <a:latin typeface="Century Gothic" panose="020B0502020202020204" pitchFamily="34" charset="0"/>
              </a:rPr>
              <a:t> endocrinos. </a:t>
            </a:r>
            <a:endParaRPr lang="es-CO" sz="2400" dirty="0"/>
          </a:p>
        </p:txBody>
      </p:sp>
      <p:sp>
        <p:nvSpPr>
          <p:cNvPr id="6" name="Título 1"/>
          <p:cNvSpPr>
            <a:spLocks noGrp="1"/>
          </p:cNvSpPr>
          <p:nvPr>
            <p:ph type="title"/>
          </p:nvPr>
        </p:nvSpPr>
        <p:spPr>
          <a:xfrm>
            <a:off x="1637540" y="600354"/>
            <a:ext cx="8779542" cy="927279"/>
          </a:xfrm>
        </p:spPr>
        <p:txBody>
          <a:bodyPr>
            <a:normAutofit fontScale="90000"/>
          </a:bodyPr>
          <a:lstStyle/>
          <a:p>
            <a:pPr algn="ctr"/>
            <a:r>
              <a:rPr lang="es-CO" b="1" dirty="0">
                <a:ln>
                  <a:solidFill>
                    <a:schemeClr val="accent2">
                      <a:lumMod val="60000"/>
                      <a:lumOff val="40000"/>
                    </a:schemeClr>
                  </a:solidFill>
                </a:ln>
              </a:rPr>
              <a:t>Ejemplo</a:t>
            </a:r>
            <a:br>
              <a:rPr lang="es-CO" b="1" dirty="0">
                <a:ln>
                  <a:solidFill>
                    <a:schemeClr val="accent2">
                      <a:lumMod val="60000"/>
                      <a:lumOff val="40000"/>
                    </a:schemeClr>
                  </a:solidFill>
                </a:ln>
              </a:rPr>
            </a:br>
            <a:r>
              <a:rPr lang="es-CO" sz="3100" b="1" dirty="0" smtClean="0">
                <a:ln>
                  <a:solidFill>
                    <a:schemeClr val="accent2">
                      <a:lumMod val="60000"/>
                      <a:lumOff val="40000"/>
                    </a:schemeClr>
                  </a:solidFill>
                </a:ln>
              </a:rPr>
              <a:t>EL REPORTAJE DE Toñi </a:t>
            </a:r>
            <a:r>
              <a:rPr lang="es-CO" sz="3100" b="1" dirty="0">
                <a:ln>
                  <a:solidFill>
                    <a:schemeClr val="accent2">
                      <a:lumMod val="60000"/>
                      <a:lumOff val="40000"/>
                    </a:schemeClr>
                  </a:solidFill>
                </a:ln>
              </a:rPr>
              <a:t>Fernández (Cadena SER) dedicado a las enfermedades laborales</a:t>
            </a:r>
            <a:endParaRPr lang="es-CO" sz="3100" dirty="0">
              <a:ln>
                <a:solidFill>
                  <a:schemeClr val="accent2">
                    <a:lumMod val="60000"/>
                    <a:lumOff val="40000"/>
                  </a:schemeClr>
                </a:solidFill>
              </a:ln>
            </a:endParaRPr>
          </a:p>
        </p:txBody>
      </p:sp>
    </p:spTree>
    <p:extLst>
      <p:ext uri="{BB962C8B-B14F-4D97-AF65-F5344CB8AC3E}">
        <p14:creationId xmlns:p14="http://schemas.microsoft.com/office/powerpoint/2010/main" val="3010536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69848" y="484632"/>
            <a:ext cx="3091335" cy="1609344"/>
          </a:xfrm>
        </p:spPr>
        <p:txBody>
          <a:bodyPr/>
          <a:lstStyle/>
          <a:p>
            <a:r>
              <a:rPr lang="es-CO" b="1" cap="none"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¿QUÉ ES?</a:t>
            </a:r>
          </a:p>
        </p:txBody>
      </p:sp>
      <p:sp>
        <p:nvSpPr>
          <p:cNvPr id="3" name="Marcador de contenido 2"/>
          <p:cNvSpPr>
            <a:spLocks noGrp="1"/>
          </p:cNvSpPr>
          <p:nvPr>
            <p:ph idx="1"/>
          </p:nvPr>
        </p:nvSpPr>
        <p:spPr>
          <a:xfrm>
            <a:off x="765047" y="1965695"/>
            <a:ext cx="6629665" cy="3772496"/>
          </a:xfrm>
        </p:spPr>
        <p:txBody>
          <a:bodyPr>
            <a:noAutofit/>
          </a:bodyPr>
          <a:lstStyle/>
          <a:p>
            <a:pPr marL="0" indent="0" algn="just">
              <a:buNone/>
            </a:pPr>
            <a:r>
              <a:rPr lang="es-CO" sz="2800" dirty="0"/>
              <a:t>El reportaje es un modelo de representación de la realidad que a partir del monólogo radiofónico persigue narrar y describir hechos y acciones de interés para el oyente, proporcionándole un contexto de interpretación amplio en los contenidos y un uso de fuentes variado y creativo. Se estructura en tres partes: </a:t>
            </a:r>
            <a:r>
              <a:rPr lang="es-CO" sz="2800" b="1" dirty="0"/>
              <a:t>apertura, desarrollo y cierre</a:t>
            </a:r>
            <a:r>
              <a:rPr lang="es-CO" sz="2800" dirty="0"/>
              <a:t>. </a:t>
            </a:r>
          </a:p>
          <a:p>
            <a:pPr marL="0" indent="0">
              <a:buNone/>
            </a:pPr>
            <a:endParaRPr lang="es-CO" sz="2100" dirty="0"/>
          </a:p>
        </p:txBody>
      </p:sp>
      <p:sp>
        <p:nvSpPr>
          <p:cNvPr id="4" name="Elipse 3"/>
          <p:cNvSpPr/>
          <p:nvPr/>
        </p:nvSpPr>
        <p:spPr>
          <a:xfrm>
            <a:off x="8504317" y="484632"/>
            <a:ext cx="2623931" cy="1616765"/>
          </a:xfrm>
          <a:prstGeom prst="ellipse">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r>
              <a:rPr lang="es-CO" dirty="0"/>
              <a:t>APERTURA</a:t>
            </a:r>
          </a:p>
        </p:txBody>
      </p:sp>
      <p:sp>
        <p:nvSpPr>
          <p:cNvPr id="5" name="Elipse 4"/>
          <p:cNvSpPr/>
          <p:nvPr/>
        </p:nvSpPr>
        <p:spPr>
          <a:xfrm>
            <a:off x="8504316" y="2502607"/>
            <a:ext cx="2623931" cy="1616765"/>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CO" dirty="0"/>
              <a:t>DESARROLLO</a:t>
            </a:r>
          </a:p>
        </p:txBody>
      </p:sp>
      <p:sp>
        <p:nvSpPr>
          <p:cNvPr id="6" name="Elipse 5"/>
          <p:cNvSpPr/>
          <p:nvPr/>
        </p:nvSpPr>
        <p:spPr>
          <a:xfrm>
            <a:off x="8568523" y="4505740"/>
            <a:ext cx="2623931" cy="1616765"/>
          </a:xfrm>
          <a:prstGeom prst="ellipse">
            <a:avLst/>
          </a:prstGeom>
          <a:noFill/>
          <a:ln w="9525" cap="flat" cmpd="sng" algn="ctr">
            <a:solidFill>
              <a:schemeClr val="accent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r>
              <a:rPr lang="es-CO" dirty="0"/>
              <a:t>CIERRE</a:t>
            </a:r>
          </a:p>
        </p:txBody>
      </p:sp>
    </p:spTree>
    <p:extLst>
      <p:ext uri="{BB962C8B-B14F-4D97-AF65-F5344CB8AC3E}">
        <p14:creationId xmlns:p14="http://schemas.microsoft.com/office/powerpoint/2010/main" val="589891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4365" y="1066042"/>
            <a:ext cx="5980309" cy="1609344"/>
          </a:xfrm>
        </p:spPr>
        <p:txBody>
          <a:bodyPr>
            <a:noAutofit/>
          </a:bodyPr>
          <a:lstStyle/>
          <a:p>
            <a:r>
              <a:rPr lang="es-CO" sz="8000" b="1" cap="none" dirty="0">
                <a:ln w="6600">
                  <a:solidFill>
                    <a:schemeClr val="accent2"/>
                  </a:solidFill>
                  <a:prstDash val="solid"/>
                </a:ln>
                <a:solidFill>
                  <a:srgbClr val="FFFFFF"/>
                </a:solidFill>
                <a:effectLst>
                  <a:outerShdw dist="38100" dir="2700000" algn="tl" rotWithShape="0">
                    <a:schemeClr val="accent2"/>
                  </a:outerShdw>
                </a:effectLst>
              </a:rPr>
              <a:t>LA APERTURA</a:t>
            </a:r>
          </a:p>
        </p:txBody>
      </p:sp>
      <p:sp>
        <p:nvSpPr>
          <p:cNvPr id="3" name="Marcador de contenido 2"/>
          <p:cNvSpPr>
            <a:spLocks noGrp="1"/>
          </p:cNvSpPr>
          <p:nvPr>
            <p:ph sz="half" idx="1"/>
          </p:nvPr>
        </p:nvSpPr>
        <p:spPr>
          <a:xfrm>
            <a:off x="1159300" y="2980186"/>
            <a:ext cx="5108978" cy="2364188"/>
          </a:xfrm>
        </p:spPr>
        <p:style>
          <a:lnRef idx="0">
            <a:schemeClr val="accent1"/>
          </a:lnRef>
          <a:fillRef idx="3">
            <a:schemeClr val="accent1"/>
          </a:fillRef>
          <a:effectRef idx="3">
            <a:schemeClr val="accent1"/>
          </a:effectRef>
          <a:fontRef idx="minor">
            <a:schemeClr val="lt1"/>
          </a:fontRef>
        </p:style>
        <p:txBody>
          <a:bodyPr>
            <a:normAutofit/>
          </a:bodyPr>
          <a:lstStyle/>
          <a:p>
            <a:pPr marL="0" indent="0" algn="just">
              <a:buNone/>
            </a:pPr>
            <a:r>
              <a:rPr lang="es-CO" sz="2400" dirty="0"/>
              <a:t>Es la encargada de centrar el tema y captar la atención del oyente para que escuche el resto de la emisión, debe tener sencillez, relevancia temática, interés intrínseco, color, e intriga. </a:t>
            </a:r>
          </a:p>
        </p:txBody>
      </p:sp>
      <p:sp>
        <p:nvSpPr>
          <p:cNvPr id="4" name="Marcador de contenido 3"/>
          <p:cNvSpPr>
            <a:spLocks noGrp="1"/>
          </p:cNvSpPr>
          <p:nvPr>
            <p:ph sz="half" idx="2"/>
          </p:nvPr>
        </p:nvSpPr>
        <p:spPr>
          <a:xfrm>
            <a:off x="6702022" y="1366734"/>
            <a:ext cx="5039403" cy="3977640"/>
          </a:xfrm>
        </p:spPr>
        <p:txBody>
          <a:bodyPr>
            <a:noAutofit/>
          </a:bodyPr>
          <a:lstStyle/>
          <a:p>
            <a:pPr marL="457200" lvl="0" indent="-457200" algn="just">
              <a:buFont typeface="+mj-lt"/>
              <a:buAutoNum type="arabicPeriod"/>
            </a:pPr>
            <a:r>
              <a:rPr lang="es-CO" sz="2200" b="1" dirty="0"/>
              <a:t>Apertura de resumen: </a:t>
            </a:r>
            <a:r>
              <a:rPr lang="es-CO" sz="2200" dirty="0"/>
              <a:t>Resume la esencia del texto de manera informativa, es similar al lead de una noticia y no es la más recomendable por su parecido con la misma.</a:t>
            </a:r>
          </a:p>
          <a:p>
            <a:pPr marL="457200" lvl="0" indent="-457200" algn="just">
              <a:buFont typeface="+mj-lt"/>
              <a:buAutoNum type="arabicPeriod"/>
            </a:pPr>
            <a:r>
              <a:rPr lang="es-CO" sz="2200" b="1" dirty="0"/>
              <a:t>Apertura de sumario:</a:t>
            </a:r>
            <a:r>
              <a:rPr lang="es-CO" sz="2200" dirty="0"/>
              <a:t> Contiene en su interior una relación de los diferentes elementos del reportaje. Se trata de una lista o secuencia de puntos que, en conjunto, dan idea de las facetas del reportaje. Suele ser una enumeración.</a:t>
            </a:r>
          </a:p>
          <a:p>
            <a:pPr marL="342900" indent="-342900" algn="just">
              <a:buFont typeface="+mj-lt"/>
              <a:buAutoNum type="arabicPeriod"/>
            </a:pPr>
            <a:endParaRPr lang="es-CO" sz="1600" b="1" dirty="0"/>
          </a:p>
        </p:txBody>
      </p:sp>
    </p:spTree>
    <p:extLst>
      <p:ext uri="{BB962C8B-B14F-4D97-AF65-F5344CB8AC3E}">
        <p14:creationId xmlns:p14="http://schemas.microsoft.com/office/powerpoint/2010/main" val="546362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a:solidFill>
                  <a:srgbClr val="FF0000"/>
                </a:solidFill>
              </a:rPr>
              <a:t>3. </a:t>
            </a:r>
            <a:r>
              <a:rPr lang="es-CO" cap="none" dirty="0"/>
              <a:t>La apertura narrativa</a:t>
            </a:r>
            <a:endParaRPr lang="es-CO" dirty="0"/>
          </a:p>
        </p:txBody>
      </p:sp>
      <p:sp>
        <p:nvSpPr>
          <p:cNvPr id="4" name="Marcador de texto 3"/>
          <p:cNvSpPr>
            <a:spLocks noGrp="1"/>
          </p:cNvSpPr>
          <p:nvPr>
            <p:ph type="body" sz="half" idx="2"/>
          </p:nvPr>
        </p:nvSpPr>
        <p:spPr/>
        <p:txBody>
          <a:bodyPr>
            <a:noAutofit/>
          </a:bodyPr>
          <a:lstStyle/>
          <a:p>
            <a:pPr algn="just"/>
            <a:r>
              <a:rPr lang="es-CO" sz="1600" dirty="0"/>
              <a:t>Apela al relato como gancho del texto. En estas aperturas se debe tener especial cuidado de seleccionar muy bien lo que se va narrar y la forma en que se hará. Los ritmos, el vocabulario y la extensión de las frases son elementos fundamentales. El periodista puede utilizar diversas referencias sensoriales, sonoras, visuales y olfativas. En la práctica, es un tipo de apertura bastante empleada. </a:t>
            </a:r>
          </a:p>
        </p:txBody>
      </p:sp>
      <p:sp>
        <p:nvSpPr>
          <p:cNvPr id="5" name="Rectángulo 4"/>
          <p:cNvSpPr/>
          <p:nvPr/>
        </p:nvSpPr>
        <p:spPr>
          <a:xfrm>
            <a:off x="450573" y="821495"/>
            <a:ext cx="7540488" cy="5355312"/>
          </a:xfrm>
          <a:prstGeom prst="rect">
            <a:avLst/>
          </a:prstGeom>
        </p:spPr>
        <p:txBody>
          <a:bodyPr wrap="square">
            <a:spAutoFit/>
          </a:bodyPr>
          <a:lstStyle/>
          <a:p>
            <a:pPr algn="just"/>
            <a:r>
              <a:rPr lang="es-CO" dirty="0"/>
              <a:t>Reportaje de Severino </a:t>
            </a:r>
            <a:r>
              <a:rPr lang="es-CO" dirty="0" err="1"/>
              <a:t>Donate</a:t>
            </a:r>
            <a:r>
              <a:rPr lang="es-CO" dirty="0"/>
              <a:t> (Cadena SER) en el que acompaña a Manuel Fraga en un día cualquiera para conocer más de cerca la personalidad de este político. El reportaje, de 7 minutos y 40 segundos de duración, comienza con una apertura narrativa. </a:t>
            </a:r>
          </a:p>
          <a:p>
            <a:pPr algn="just"/>
            <a:endParaRPr lang="es-CO" dirty="0"/>
          </a:p>
          <a:p>
            <a:pPr algn="just"/>
            <a:r>
              <a:rPr lang="es-CO" b="1" dirty="0"/>
              <a:t>SONIDO AMBIENTE DE LA CALLE </a:t>
            </a:r>
          </a:p>
          <a:p>
            <a:pPr algn="just"/>
            <a:endParaRPr lang="es-CO" dirty="0"/>
          </a:p>
          <a:p>
            <a:pPr algn="just"/>
            <a:r>
              <a:rPr lang="es-CO" b="1" dirty="0"/>
              <a:t>LOC 1:</a:t>
            </a:r>
            <a:r>
              <a:rPr lang="es-CO" dirty="0"/>
              <a:t> Ocho de la mañana. Calle de Fernando el Católico. Barrio madrileño de Moncloa. Bajamos caminando hasta el portal donde hemos sido citados, un coche camuflado con dos escoltas a bordo pasa lentamente confirmando que todo va bien. Subimos la escalinata que conduce a la puerta del edificio, ya abierta a esas horas. Y nos recibe un hombre en mono azul que se dispone a recoger los contenedores de basura. </a:t>
            </a:r>
          </a:p>
          <a:p>
            <a:pPr algn="just"/>
            <a:endParaRPr lang="es-CO" dirty="0"/>
          </a:p>
          <a:p>
            <a:pPr algn="just"/>
            <a:r>
              <a:rPr lang="es-CO" b="1" dirty="0"/>
              <a:t>CORTE CONSERJE: </a:t>
            </a:r>
            <a:r>
              <a:rPr lang="es-CO" dirty="0"/>
              <a:t>Buenos días </a:t>
            </a:r>
          </a:p>
          <a:p>
            <a:pPr algn="just"/>
            <a:endParaRPr lang="es-CO" dirty="0"/>
          </a:p>
          <a:p>
            <a:pPr algn="just"/>
            <a:r>
              <a:rPr lang="es-CO" b="1" dirty="0"/>
              <a:t>CORTE LOC 1:</a:t>
            </a:r>
            <a:r>
              <a:rPr lang="es-CO" dirty="0"/>
              <a:t> Buenos días…</a:t>
            </a:r>
          </a:p>
          <a:p>
            <a:pPr algn="just"/>
            <a:endParaRPr lang="es-CO" dirty="0"/>
          </a:p>
        </p:txBody>
      </p:sp>
    </p:spTree>
    <p:extLst>
      <p:ext uri="{BB962C8B-B14F-4D97-AF65-F5344CB8AC3E}">
        <p14:creationId xmlns:p14="http://schemas.microsoft.com/office/powerpoint/2010/main" val="513181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sz="half" idx="1"/>
          </p:nvPr>
        </p:nvSpPr>
        <p:spPr>
          <a:xfrm>
            <a:off x="831309" y="882594"/>
            <a:ext cx="4754880" cy="5610971"/>
          </a:xfrm>
        </p:spPr>
        <p:txBody>
          <a:bodyPr>
            <a:normAutofit fontScale="92500" lnSpcReduction="20000"/>
          </a:bodyPr>
          <a:lstStyle/>
          <a:p>
            <a:pPr marL="0" lvl="0" indent="0" algn="just">
              <a:buNone/>
            </a:pPr>
            <a:r>
              <a:rPr lang="es-CO" b="1" dirty="0">
                <a:solidFill>
                  <a:srgbClr val="FF0000"/>
                </a:solidFill>
              </a:rPr>
              <a:t>4. </a:t>
            </a:r>
            <a:r>
              <a:rPr lang="es-CO" b="1" dirty="0"/>
              <a:t>Apertura descriptiva: </a:t>
            </a:r>
            <a:r>
              <a:rPr lang="es-CO" dirty="0"/>
              <a:t>En este caso, se muestra a personas, objetos, paisajes y ambientes. Esto conduce a un estilo generalmente pasivo y tiene el peligro de aburrir al oyente. Se justifica en algunos reportajes como los de personalidad, en los que pretendemos concentrarnos en cómo es algo. </a:t>
            </a:r>
          </a:p>
          <a:p>
            <a:pPr marL="0" lvl="0" indent="0" algn="just">
              <a:buNone/>
            </a:pPr>
            <a:endParaRPr lang="es-CO" dirty="0"/>
          </a:p>
          <a:p>
            <a:pPr marL="0" lvl="0" indent="0" algn="just">
              <a:buNone/>
            </a:pPr>
            <a:r>
              <a:rPr lang="es-CO" b="1" dirty="0">
                <a:solidFill>
                  <a:srgbClr val="FF0000"/>
                </a:solidFill>
              </a:rPr>
              <a:t>5. </a:t>
            </a:r>
            <a:r>
              <a:rPr lang="es-CO" b="1" dirty="0"/>
              <a:t>Apertura de contraste:</a:t>
            </a:r>
            <a:r>
              <a:rPr lang="es-CO" dirty="0"/>
              <a:t> Se puede emplear en aquellos reportajes dedicados a exponer una situación contradictoria. En este caso, se subrayan los contrastes desde el principio. </a:t>
            </a:r>
          </a:p>
          <a:p>
            <a:pPr marL="0" lvl="0" indent="0" algn="just">
              <a:buNone/>
            </a:pPr>
            <a:endParaRPr lang="es-CO" dirty="0"/>
          </a:p>
          <a:p>
            <a:pPr marL="0" indent="0" algn="just">
              <a:buNone/>
            </a:pPr>
            <a:r>
              <a:rPr lang="es-CO" dirty="0">
                <a:solidFill>
                  <a:srgbClr val="FF0000"/>
                </a:solidFill>
              </a:rPr>
              <a:t>6. </a:t>
            </a:r>
            <a:r>
              <a:rPr lang="es-CO" b="1" dirty="0"/>
              <a:t>Apertura de pregunta:</a:t>
            </a:r>
            <a:r>
              <a:rPr lang="es-CO" dirty="0"/>
              <a:t> En esta apertura el reportero formula una pregunta que genere interés en la audiencia. La pregunta debe estar formulada de manera que enuncie algún interrogante que el público puede tener y que quizá no ha sido capaz de plantear y menos de contestar. </a:t>
            </a:r>
          </a:p>
          <a:p>
            <a:pPr marL="0" lvl="0" indent="0" algn="just">
              <a:buNone/>
            </a:pPr>
            <a:endParaRPr lang="es-CO" dirty="0">
              <a:solidFill>
                <a:srgbClr val="FF0000"/>
              </a:solidFill>
            </a:endParaRPr>
          </a:p>
        </p:txBody>
      </p:sp>
      <p:sp>
        <p:nvSpPr>
          <p:cNvPr id="4" name="Marcador de contenido 3"/>
          <p:cNvSpPr>
            <a:spLocks noGrp="1"/>
          </p:cNvSpPr>
          <p:nvPr>
            <p:ph sz="half" idx="2"/>
          </p:nvPr>
        </p:nvSpPr>
        <p:spPr>
          <a:xfrm>
            <a:off x="6698576" y="1160890"/>
            <a:ext cx="4754880" cy="1476292"/>
          </a:xfrm>
          <a:noFill/>
          <a:ln>
            <a:noFill/>
          </a:ln>
        </p:spPr>
        <p:style>
          <a:lnRef idx="0">
            <a:scrgbClr r="0" g="0" b="0"/>
          </a:lnRef>
          <a:fillRef idx="0">
            <a:scrgbClr r="0" g="0" b="0"/>
          </a:fillRef>
          <a:effectRef idx="0">
            <a:scrgbClr r="0" g="0" b="0"/>
          </a:effectRef>
          <a:fontRef idx="minor">
            <a:schemeClr val="accent1"/>
          </a:fontRef>
        </p:style>
        <p:txBody>
          <a:bodyPr>
            <a:normAutofit fontScale="92500" lnSpcReduction="20000"/>
          </a:bodyPr>
          <a:lstStyle/>
          <a:p>
            <a:pPr marL="0" indent="0" algn="just">
              <a:buNone/>
            </a:pPr>
            <a:r>
              <a:rPr lang="es-CO" dirty="0"/>
              <a:t>Estas aperturas suelen comenzar con la descripción de un detalle, de un aspecto menor pero atractivo para ir abriendo después la historia a sus aspectos más generales, como si de una cámara se tratara.</a:t>
            </a:r>
          </a:p>
        </p:txBody>
      </p:sp>
      <p:sp>
        <p:nvSpPr>
          <p:cNvPr id="5" name="Flecha derecha 4"/>
          <p:cNvSpPr/>
          <p:nvPr/>
        </p:nvSpPr>
        <p:spPr>
          <a:xfrm>
            <a:off x="5791200" y="1331842"/>
            <a:ext cx="702365" cy="71031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6" name="Flecha derecha 5"/>
          <p:cNvSpPr/>
          <p:nvPr/>
        </p:nvSpPr>
        <p:spPr>
          <a:xfrm>
            <a:off x="5791200" y="4929807"/>
            <a:ext cx="702365" cy="71031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Rectángulo 7"/>
          <p:cNvSpPr/>
          <p:nvPr/>
        </p:nvSpPr>
        <p:spPr>
          <a:xfrm>
            <a:off x="6698577" y="4684800"/>
            <a:ext cx="4754880" cy="1200329"/>
          </a:xfrm>
          <a:prstGeom prst="rect">
            <a:avLst/>
          </a:prstGeom>
          <a:noFill/>
          <a:ln>
            <a:noFill/>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es-CO" dirty="0" err="1"/>
              <a:t>Ej</a:t>
            </a:r>
            <a:r>
              <a:rPr lang="es-CO" dirty="0"/>
              <a:t>: ¿Qué tienen en común….? </a:t>
            </a:r>
          </a:p>
          <a:p>
            <a:pPr algn="just"/>
            <a:r>
              <a:rPr lang="es-CO" dirty="0"/>
              <a:t>En todos los casos, la pregunta debe ser clara y precisa, interrogar sobre algo con sentido y atraer y sorprender al oyente. </a:t>
            </a:r>
          </a:p>
        </p:txBody>
      </p:sp>
    </p:spTree>
    <p:extLst>
      <p:ext uri="{BB962C8B-B14F-4D97-AF65-F5344CB8AC3E}">
        <p14:creationId xmlns:p14="http://schemas.microsoft.com/office/powerpoint/2010/main" val="1636100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p:cNvGraphicFramePr>
            <a:graphicFrameLocks noGrp="1"/>
          </p:cNvGraphicFramePr>
          <p:nvPr>
            <p:ph sz="half" idx="2"/>
            <p:extLst>
              <p:ext uri="{D42A27DB-BD31-4B8C-83A1-F6EECF244321}">
                <p14:modId xmlns:p14="http://schemas.microsoft.com/office/powerpoint/2010/main" val="3979008077"/>
              </p:ext>
            </p:extLst>
          </p:nvPr>
        </p:nvGraphicFramePr>
        <p:xfrm>
          <a:off x="92765" y="345513"/>
          <a:ext cx="11661913" cy="62344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Flecha derecha 6"/>
          <p:cNvSpPr/>
          <p:nvPr/>
        </p:nvSpPr>
        <p:spPr>
          <a:xfrm>
            <a:off x="8468139" y="5751443"/>
            <a:ext cx="450574" cy="4240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8" name="Rectángulo 7"/>
          <p:cNvSpPr/>
          <p:nvPr/>
        </p:nvSpPr>
        <p:spPr>
          <a:xfrm>
            <a:off x="8918713" y="5234527"/>
            <a:ext cx="2160104" cy="1457900"/>
          </a:xfrm>
          <a:prstGeom prst="rect">
            <a:avLst/>
          </a:prstGeom>
          <a:noFill/>
          <a:ln>
            <a:noFill/>
          </a:ln>
        </p:spPr>
        <p:style>
          <a:lnRef idx="0">
            <a:scrgbClr r="0" g="0" b="0"/>
          </a:lnRef>
          <a:fillRef idx="0">
            <a:scrgbClr r="0" g="0" b="0"/>
          </a:fillRef>
          <a:effectRef idx="0">
            <a:scrgbClr r="0" g="0" b="0"/>
          </a:effectRef>
          <a:fontRef idx="minor">
            <a:schemeClr val="accent1"/>
          </a:fontRef>
        </p:style>
        <p:txBody>
          <a:bodyPr wrap="square">
            <a:spAutoFit/>
          </a:bodyPr>
          <a:lstStyle/>
          <a:p>
            <a:pPr lvl="0" algn="just">
              <a:lnSpc>
                <a:spcPct val="115000"/>
              </a:lnSpc>
              <a:spcAft>
                <a:spcPts val="800"/>
              </a:spcAft>
            </a:pPr>
            <a:r>
              <a:rPr lang="es-CO" sz="1300" dirty="0">
                <a:latin typeface="Arial" panose="020B0604020202020204" pitchFamily="34" charset="0"/>
                <a:ea typeface="Calibri" panose="020F0502020204030204" pitchFamily="34" charset="0"/>
                <a:cs typeface="Times New Roman" panose="02020603050405020304" pitchFamily="18" charset="0"/>
              </a:rPr>
              <a:t>En caso de que la cita no sea personal sino documental. Comienza dando una definición de uno de los elementos principales del reportaje.</a:t>
            </a:r>
            <a:endParaRPr lang="es-CO" sz="13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258418" y="1853870"/>
            <a:ext cx="2491409" cy="452431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algn="just"/>
            <a:r>
              <a:rPr lang="es-CO" sz="1600" b="1" dirty="0"/>
              <a:t>LOC 1:</a:t>
            </a:r>
            <a:r>
              <a:rPr lang="es-CO" sz="1600" dirty="0"/>
              <a:t> “Paso a relatarles lo que aconteció: Yo era un joven alegre, emprendedor e independiente en busca de piso por Madrid. Las dificultades no me arredraban y un día, cuando menos lo pensaba, encontré lo que tanto buscaba. </a:t>
            </a:r>
          </a:p>
          <a:p>
            <a:pPr algn="just"/>
            <a:endParaRPr lang="es-CO" sz="1600" dirty="0"/>
          </a:p>
          <a:p>
            <a:pPr algn="just"/>
            <a:r>
              <a:rPr lang="es-CO" sz="1600" b="1" dirty="0"/>
              <a:t>ENTRA MÚSICA</a:t>
            </a:r>
          </a:p>
          <a:p>
            <a:pPr algn="just"/>
            <a:endParaRPr lang="es-CO" sz="1600" dirty="0"/>
          </a:p>
          <a:p>
            <a:pPr algn="just"/>
            <a:r>
              <a:rPr lang="es-CO" sz="1600" b="1" dirty="0"/>
              <a:t>LOC 1:</a:t>
            </a:r>
            <a:r>
              <a:rPr lang="es-CO" sz="1600" dirty="0"/>
              <a:t> Y entonces realicé la primera llamada…</a:t>
            </a:r>
          </a:p>
        </p:txBody>
      </p:sp>
      <p:sp>
        <p:nvSpPr>
          <p:cNvPr id="11" name="Flecha doblada 10"/>
          <p:cNvSpPr/>
          <p:nvPr/>
        </p:nvSpPr>
        <p:spPr>
          <a:xfrm rot="10800000">
            <a:off x="2948608" y="5129188"/>
            <a:ext cx="874643" cy="93423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Rectángulo 11"/>
          <p:cNvSpPr/>
          <p:nvPr/>
        </p:nvSpPr>
        <p:spPr>
          <a:xfrm>
            <a:off x="9462051" y="527863"/>
            <a:ext cx="2292627" cy="452431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algn="just"/>
            <a:r>
              <a:rPr lang="es-CO" sz="1600" b="1" dirty="0"/>
              <a:t>MADRE SEPARADA: </a:t>
            </a:r>
            <a:r>
              <a:rPr lang="es-CO" sz="1600" dirty="0"/>
              <a:t>El argumento de que hay que llevarse bien para tener la guardia custodia compartida es absolutamente falso. Te llevas mal, por eso te separas y te divorcias pero tus hijos no se separan ni se divorcian de nadie. Siguen teniendo el mismo padre madre. </a:t>
            </a:r>
          </a:p>
          <a:p>
            <a:pPr algn="just"/>
            <a:endParaRPr lang="es-CO" sz="1600" dirty="0"/>
          </a:p>
          <a:p>
            <a:pPr algn="just"/>
            <a:r>
              <a:rPr lang="es-CO" sz="1600" b="1" dirty="0"/>
              <a:t>LOC 1:</a:t>
            </a:r>
            <a:r>
              <a:rPr lang="es-CO" sz="1600" dirty="0"/>
              <a:t> Y a veces son ellos, los hijos, los que deciden. Pasa sólo a veces </a:t>
            </a:r>
          </a:p>
        </p:txBody>
      </p:sp>
    </p:spTree>
    <p:extLst>
      <p:ext uri="{BB962C8B-B14F-4D97-AF65-F5344CB8AC3E}">
        <p14:creationId xmlns:p14="http://schemas.microsoft.com/office/powerpoint/2010/main" val="3661808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217883"/>
            <a:ext cx="6061339" cy="553998"/>
          </a:xfrm>
          <a:prstGeom prst="rect">
            <a:avLst/>
          </a:prstGeom>
        </p:spPr>
        <p:txBody>
          <a:bodyPr wrap="none">
            <a:spAutoFit/>
          </a:bodyPr>
          <a:lstStyle/>
          <a:p>
            <a:r>
              <a:rPr lang="es-CO" sz="3000" b="1" dirty="0">
                <a:solidFill>
                  <a:srgbClr val="000000"/>
                </a:solidFill>
                <a:effectLst>
                  <a:outerShdw blurRad="38100" dist="38100" dir="2700000" algn="tl">
                    <a:srgbClr val="000000">
                      <a:alpha val="43137"/>
                    </a:srgbClr>
                  </a:outerShdw>
                </a:effectLst>
                <a:latin typeface="Castellar" panose="020A0402060406010301" pitchFamily="18" charset="0"/>
              </a:rPr>
              <a:t>La apertura de parodia </a:t>
            </a:r>
            <a:endParaRPr lang="es-CO" sz="3000" dirty="0">
              <a:effectLst>
                <a:outerShdw blurRad="38100" dist="38100" dir="2700000" algn="tl">
                  <a:srgbClr val="000000">
                    <a:alpha val="43137"/>
                  </a:srgbClr>
                </a:outerShdw>
              </a:effectLst>
              <a:latin typeface="Castellar" panose="020A0402060406010301" pitchFamily="18" charset="0"/>
            </a:endParaRPr>
          </a:p>
        </p:txBody>
      </p:sp>
      <p:sp>
        <p:nvSpPr>
          <p:cNvPr id="6" name="Rectángulo 5"/>
          <p:cNvSpPr/>
          <p:nvPr/>
        </p:nvSpPr>
        <p:spPr>
          <a:xfrm>
            <a:off x="2320136" y="1991656"/>
            <a:ext cx="3442033" cy="461665"/>
          </a:xfrm>
          <a:prstGeom prst="rect">
            <a:avLst/>
          </a:prstGeom>
          <a:ln w="19050"/>
        </p:spPr>
        <p:style>
          <a:lnRef idx="2">
            <a:schemeClr val="accent1"/>
          </a:lnRef>
          <a:fillRef idx="1">
            <a:schemeClr val="lt1"/>
          </a:fillRef>
          <a:effectRef idx="0">
            <a:schemeClr val="accent1"/>
          </a:effectRef>
          <a:fontRef idx="minor">
            <a:schemeClr val="dk1"/>
          </a:fontRef>
        </p:style>
        <p:txBody>
          <a:bodyPr wrap="none">
            <a:spAutoFit/>
          </a:bodyPr>
          <a:lstStyle/>
          <a:p>
            <a:pPr algn="ctr"/>
            <a:r>
              <a:rPr lang="es-CO" sz="2400" dirty="0" smtClean="0">
                <a:solidFill>
                  <a:srgbClr val="000000"/>
                </a:solidFill>
                <a:effectLst>
                  <a:outerShdw blurRad="38100" dist="38100" dir="2700000" algn="tl">
                    <a:srgbClr val="000000">
                      <a:alpha val="43137"/>
                    </a:srgbClr>
                  </a:outerShdw>
                </a:effectLst>
                <a:latin typeface="Arial Black" panose="020B0A04020102020204" pitchFamily="34" charset="0"/>
              </a:rPr>
              <a:t>Poemas conocidos 	</a:t>
            </a:r>
            <a:endParaRPr lang="es-CO" sz="2400" dirty="0">
              <a:effectLst>
                <a:outerShdw blurRad="38100" dist="38100" dir="2700000" algn="tl">
                  <a:srgbClr val="000000">
                    <a:alpha val="43137"/>
                  </a:srgbClr>
                </a:outerShdw>
              </a:effectLst>
              <a:latin typeface="Arial Black" panose="020B0A04020102020204" pitchFamily="34" charset="0"/>
            </a:endParaRPr>
          </a:p>
        </p:txBody>
      </p:sp>
      <p:sp>
        <p:nvSpPr>
          <p:cNvPr id="7" name="Rectángulo 6"/>
          <p:cNvSpPr/>
          <p:nvPr/>
        </p:nvSpPr>
        <p:spPr>
          <a:xfrm>
            <a:off x="155896" y="1261471"/>
            <a:ext cx="4032194" cy="461665"/>
          </a:xfrm>
          <a:prstGeom prst="rect">
            <a:avLst/>
          </a:prstGeom>
          <a:ln w="19050"/>
        </p:spPr>
        <p:style>
          <a:lnRef idx="2">
            <a:schemeClr val="accent1"/>
          </a:lnRef>
          <a:fillRef idx="1">
            <a:schemeClr val="lt1"/>
          </a:fillRef>
          <a:effectRef idx="0">
            <a:schemeClr val="accent1"/>
          </a:effectRef>
          <a:fontRef idx="minor">
            <a:schemeClr val="dk1"/>
          </a:fontRef>
        </p:style>
        <p:txBody>
          <a:bodyPr wrap="none">
            <a:spAutoFit/>
          </a:bodyPr>
          <a:lstStyle/>
          <a:p>
            <a:pPr algn="ctr"/>
            <a:r>
              <a:rPr lang="es-CO" sz="2400" dirty="0" smtClean="0">
                <a:effectLst>
                  <a:outerShdw blurRad="38100" dist="38100" dir="2700000" algn="tl">
                    <a:srgbClr val="000000">
                      <a:alpha val="43137"/>
                    </a:srgbClr>
                  </a:outerShdw>
                </a:effectLst>
                <a:latin typeface="Arial Black" panose="020B0A04020102020204" pitchFamily="34" charset="0"/>
              </a:rPr>
              <a:t>Estrofas de canciones </a:t>
            </a:r>
            <a:endParaRPr lang="es-CO" sz="2400" dirty="0">
              <a:effectLst>
                <a:outerShdw blurRad="38100" dist="38100" dir="2700000" algn="tl">
                  <a:srgbClr val="000000">
                    <a:alpha val="43137"/>
                  </a:srgbClr>
                </a:outerShdw>
              </a:effectLst>
              <a:latin typeface="Arial Black" panose="020B0A04020102020204" pitchFamily="34" charset="0"/>
            </a:endParaRPr>
          </a:p>
        </p:txBody>
      </p:sp>
      <p:sp>
        <p:nvSpPr>
          <p:cNvPr id="8" name="Rectángulo 7"/>
          <p:cNvSpPr/>
          <p:nvPr/>
        </p:nvSpPr>
        <p:spPr>
          <a:xfrm>
            <a:off x="155896" y="2700653"/>
            <a:ext cx="3553473" cy="461665"/>
          </a:xfrm>
          <a:prstGeom prst="rect">
            <a:avLst/>
          </a:prstGeom>
          <a:ln w="19050"/>
        </p:spPr>
        <p:style>
          <a:lnRef idx="2">
            <a:schemeClr val="accent1"/>
          </a:lnRef>
          <a:fillRef idx="1">
            <a:schemeClr val="lt1"/>
          </a:fillRef>
          <a:effectRef idx="0">
            <a:schemeClr val="accent1"/>
          </a:effectRef>
          <a:fontRef idx="minor">
            <a:schemeClr val="dk1"/>
          </a:fontRef>
        </p:style>
        <p:txBody>
          <a:bodyPr wrap="none">
            <a:spAutoFit/>
          </a:bodyPr>
          <a:lstStyle/>
          <a:p>
            <a:pPr algn="ctr"/>
            <a:r>
              <a:rPr lang="es-CO" sz="2400" dirty="0" smtClean="0">
                <a:solidFill>
                  <a:srgbClr val="000000"/>
                </a:solidFill>
                <a:effectLst>
                  <a:outerShdw blurRad="38100" dist="38100" dir="2700000" algn="tl">
                    <a:srgbClr val="000000">
                      <a:alpha val="43137"/>
                    </a:srgbClr>
                  </a:outerShdw>
                </a:effectLst>
                <a:latin typeface="Arial Black" panose="020B0A04020102020204" pitchFamily="34" charset="0"/>
              </a:rPr>
              <a:t>Refranes populares </a:t>
            </a:r>
            <a:endParaRPr lang="es-CO" sz="2400" dirty="0">
              <a:effectLst>
                <a:outerShdw blurRad="38100" dist="38100" dir="2700000" algn="tl">
                  <a:srgbClr val="000000">
                    <a:alpha val="43137"/>
                  </a:srgbClr>
                </a:outerShdw>
              </a:effectLst>
              <a:latin typeface="Arial Black" panose="020B0A04020102020204" pitchFamily="34" charset="0"/>
            </a:endParaRPr>
          </a:p>
        </p:txBody>
      </p:sp>
      <p:sp>
        <p:nvSpPr>
          <p:cNvPr id="9" name="Rectángulo 8"/>
          <p:cNvSpPr/>
          <p:nvPr/>
        </p:nvSpPr>
        <p:spPr>
          <a:xfrm>
            <a:off x="155896" y="3673096"/>
            <a:ext cx="5606273" cy="923086"/>
          </a:xfrm>
          <a:prstGeom prst="rect">
            <a:avLst/>
          </a:prstGeom>
          <a:solidFill>
            <a:srgbClr val="FFFF00"/>
          </a:solidFill>
          <a:ln>
            <a:solidFill>
              <a:schemeClr val="accent1"/>
            </a:solidFill>
          </a:ln>
        </p:spPr>
        <p:txBody>
          <a:bodyPr wrap="square">
            <a:spAutoFit/>
          </a:bodyPr>
          <a:lstStyle/>
          <a:p>
            <a:pPr algn="ctr"/>
            <a:r>
              <a:rPr lang="es-CO" sz="2600" b="1" dirty="0" smtClean="0">
                <a:solidFill>
                  <a:srgbClr val="000000"/>
                </a:solidFill>
                <a:effectLst>
                  <a:outerShdw blurRad="38100" dist="38100" dir="2700000" algn="tl">
                    <a:srgbClr val="000000">
                      <a:alpha val="43137"/>
                    </a:srgbClr>
                  </a:outerShdw>
                </a:effectLst>
                <a:latin typeface="David" panose="020E0502060401010101" pitchFamily="34" charset="-79"/>
                <a:cs typeface="David" panose="020E0502060401010101" pitchFamily="34" charset="-79"/>
              </a:rPr>
              <a:t>NO es </a:t>
            </a:r>
            <a:r>
              <a:rPr lang="es-CO" sz="2600" b="1" dirty="0">
                <a:solidFill>
                  <a:srgbClr val="000000"/>
                </a:solidFill>
                <a:effectLst>
                  <a:outerShdw blurRad="38100" dist="38100" dir="2700000" algn="tl">
                    <a:srgbClr val="000000">
                      <a:alpha val="43137"/>
                    </a:srgbClr>
                  </a:outerShdw>
                </a:effectLst>
                <a:latin typeface="David" panose="020E0502060401010101" pitchFamily="34" charset="-79"/>
                <a:cs typeface="David" panose="020E0502060401010101" pitchFamily="34" charset="-79"/>
              </a:rPr>
              <a:t>muy frecuente en los reportajes </a:t>
            </a:r>
            <a:r>
              <a:rPr lang="es-CO" sz="2600" b="1" dirty="0" smtClean="0">
                <a:solidFill>
                  <a:srgbClr val="000000"/>
                </a:solidFill>
                <a:effectLst>
                  <a:outerShdw blurRad="38100" dist="38100" dir="2700000" algn="tl">
                    <a:srgbClr val="000000">
                      <a:alpha val="43137"/>
                    </a:srgbClr>
                  </a:outerShdw>
                </a:effectLst>
                <a:latin typeface="David" panose="020E0502060401010101" pitchFamily="34" charset="-79"/>
                <a:cs typeface="David" panose="020E0502060401010101" pitchFamily="34" charset="-79"/>
              </a:rPr>
              <a:t/>
            </a:r>
            <a:br>
              <a:rPr lang="es-CO" sz="2600" b="1" dirty="0" smtClean="0">
                <a:solidFill>
                  <a:srgbClr val="000000"/>
                </a:solidFill>
                <a:effectLst>
                  <a:outerShdw blurRad="38100" dist="38100" dir="2700000" algn="tl">
                    <a:srgbClr val="000000">
                      <a:alpha val="43137"/>
                    </a:srgbClr>
                  </a:outerShdw>
                </a:effectLst>
                <a:latin typeface="David" panose="020E0502060401010101" pitchFamily="34" charset="-79"/>
                <a:cs typeface="David" panose="020E0502060401010101" pitchFamily="34" charset="-79"/>
              </a:rPr>
            </a:br>
            <a:r>
              <a:rPr lang="es-CO" sz="2600" b="1" dirty="0" smtClean="0">
                <a:solidFill>
                  <a:srgbClr val="000000"/>
                </a:solidFill>
                <a:effectLst>
                  <a:outerShdw blurRad="38100" dist="38100" dir="2700000" algn="tl">
                    <a:srgbClr val="000000">
                      <a:alpha val="43137"/>
                    </a:srgbClr>
                  </a:outerShdw>
                </a:effectLst>
                <a:latin typeface="David" panose="020E0502060401010101" pitchFamily="34" charset="-79"/>
                <a:cs typeface="David" panose="020E0502060401010101" pitchFamily="34" charset="-79"/>
              </a:rPr>
              <a:t>en radio </a:t>
            </a:r>
            <a:endParaRPr lang="es-CO" sz="2600" b="1" dirty="0">
              <a:effectLst>
                <a:outerShdw blurRad="38100" dist="38100" dir="2700000" algn="tl">
                  <a:srgbClr val="000000">
                    <a:alpha val="43137"/>
                  </a:srgbClr>
                </a:outerShdw>
              </a:effectLst>
              <a:latin typeface="David" panose="020E0502060401010101" pitchFamily="34" charset="-79"/>
              <a:cs typeface="David" panose="020E0502060401010101" pitchFamily="34" charset="-79"/>
            </a:endParaRPr>
          </a:p>
        </p:txBody>
      </p:sp>
      <p:sp>
        <p:nvSpPr>
          <p:cNvPr id="10" name="Rectángulo 9"/>
          <p:cNvSpPr/>
          <p:nvPr/>
        </p:nvSpPr>
        <p:spPr>
          <a:xfrm>
            <a:off x="6303082" y="217883"/>
            <a:ext cx="5896229" cy="553998"/>
          </a:xfrm>
          <a:prstGeom prst="rect">
            <a:avLst/>
          </a:prstGeom>
        </p:spPr>
        <p:txBody>
          <a:bodyPr wrap="none">
            <a:spAutoFit/>
          </a:bodyPr>
          <a:lstStyle/>
          <a:p>
            <a:r>
              <a:rPr lang="es-CO" sz="3000" b="1" dirty="0">
                <a:solidFill>
                  <a:srgbClr val="000000"/>
                </a:solidFill>
                <a:effectLst>
                  <a:outerShdw blurRad="38100" dist="38100" dir="2700000" algn="tl">
                    <a:srgbClr val="000000">
                      <a:alpha val="43137"/>
                    </a:srgbClr>
                  </a:outerShdw>
                </a:effectLst>
                <a:latin typeface="Castellar" panose="020A0402060406010301" pitchFamily="18" charset="0"/>
              </a:rPr>
              <a:t>La apertura de </a:t>
            </a:r>
            <a:r>
              <a:rPr lang="es-CO" sz="3000" b="1" dirty="0" smtClean="0">
                <a:solidFill>
                  <a:srgbClr val="000000"/>
                </a:solidFill>
                <a:effectLst>
                  <a:outerShdw blurRad="38100" dist="38100" dir="2700000" algn="tl">
                    <a:srgbClr val="000000">
                      <a:alpha val="43137"/>
                    </a:srgbClr>
                  </a:outerShdw>
                </a:effectLst>
                <a:latin typeface="Castellar" panose="020A0402060406010301" pitchFamily="18" charset="0"/>
              </a:rPr>
              <a:t>SUSPENSE</a:t>
            </a:r>
            <a:endParaRPr lang="es-CO" sz="3000" dirty="0">
              <a:effectLst>
                <a:outerShdw blurRad="38100" dist="38100" dir="2700000" algn="tl">
                  <a:srgbClr val="000000">
                    <a:alpha val="43137"/>
                  </a:srgbClr>
                </a:outerShdw>
              </a:effectLst>
              <a:latin typeface="Castellar" panose="020A0402060406010301" pitchFamily="18" charset="0"/>
            </a:endParaRPr>
          </a:p>
        </p:txBody>
      </p:sp>
      <p:cxnSp>
        <p:nvCxnSpPr>
          <p:cNvPr id="12" name="Conector recto 11"/>
          <p:cNvCxnSpPr/>
          <p:nvPr/>
        </p:nvCxnSpPr>
        <p:spPr>
          <a:xfrm>
            <a:off x="6061339" y="771881"/>
            <a:ext cx="0" cy="4869065"/>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13" name="Rectángulo 12"/>
          <p:cNvSpPr/>
          <p:nvPr/>
        </p:nvSpPr>
        <p:spPr>
          <a:xfrm>
            <a:off x="7051491" y="892139"/>
            <a:ext cx="4399409" cy="830997"/>
          </a:xfrm>
          <a:prstGeom prst="rect">
            <a:avLst/>
          </a:prstGeom>
        </p:spPr>
        <p:txBody>
          <a:bodyPr wrap="none">
            <a:spAutoFit/>
          </a:bodyPr>
          <a:lstStyle/>
          <a:p>
            <a:pPr algn="ctr"/>
            <a:r>
              <a:rPr lang="es-CO" sz="2400" dirty="0">
                <a:ln w="3175">
                  <a:solidFill>
                    <a:sysClr val="windowText" lastClr="000000"/>
                  </a:solidFill>
                </a:ln>
                <a:solidFill>
                  <a:srgbClr val="C00000"/>
                </a:solidFill>
                <a:latin typeface="Cooper Black" panose="0208090404030B020404" pitchFamily="18" charset="0"/>
              </a:rPr>
              <a:t>B</a:t>
            </a:r>
            <a:r>
              <a:rPr lang="es-CO" sz="2400" dirty="0" smtClean="0">
                <a:ln w="3175">
                  <a:solidFill>
                    <a:sysClr val="windowText" lastClr="000000"/>
                  </a:solidFill>
                </a:ln>
                <a:solidFill>
                  <a:srgbClr val="C00000"/>
                </a:solidFill>
                <a:latin typeface="Cooper Black" panose="0208090404030B020404" pitchFamily="18" charset="0"/>
              </a:rPr>
              <a:t>uen </a:t>
            </a:r>
            <a:r>
              <a:rPr lang="es-CO" sz="2400" dirty="0">
                <a:ln w="3175">
                  <a:solidFill>
                    <a:sysClr val="windowText" lastClr="000000"/>
                  </a:solidFill>
                </a:ln>
                <a:solidFill>
                  <a:srgbClr val="C00000"/>
                </a:solidFill>
                <a:latin typeface="Cooper Black" panose="0208090404030B020404" pitchFamily="18" charset="0"/>
              </a:rPr>
              <a:t>recurso para atrapar </a:t>
            </a:r>
            <a:r>
              <a:rPr lang="es-CO" sz="2400" dirty="0" smtClean="0">
                <a:ln w="3175">
                  <a:solidFill>
                    <a:sysClr val="windowText" lastClr="000000"/>
                  </a:solidFill>
                </a:ln>
                <a:solidFill>
                  <a:srgbClr val="C00000"/>
                </a:solidFill>
                <a:latin typeface="Cooper Black" panose="0208090404030B020404" pitchFamily="18" charset="0"/>
              </a:rPr>
              <a:t/>
            </a:r>
            <a:br>
              <a:rPr lang="es-CO" sz="2400" dirty="0" smtClean="0">
                <a:ln w="3175">
                  <a:solidFill>
                    <a:sysClr val="windowText" lastClr="000000"/>
                  </a:solidFill>
                </a:ln>
                <a:solidFill>
                  <a:srgbClr val="C00000"/>
                </a:solidFill>
                <a:latin typeface="Cooper Black" panose="0208090404030B020404" pitchFamily="18" charset="0"/>
              </a:rPr>
            </a:br>
            <a:r>
              <a:rPr lang="es-CO" sz="2400" dirty="0" smtClean="0">
                <a:ln w="3175">
                  <a:solidFill>
                    <a:sysClr val="windowText" lastClr="000000"/>
                  </a:solidFill>
                </a:ln>
                <a:solidFill>
                  <a:srgbClr val="C00000"/>
                </a:solidFill>
                <a:latin typeface="Cooper Black" panose="0208090404030B020404" pitchFamily="18" charset="0"/>
              </a:rPr>
              <a:t>y </a:t>
            </a:r>
            <a:r>
              <a:rPr lang="es-CO" sz="2400" dirty="0">
                <a:ln w="3175">
                  <a:solidFill>
                    <a:sysClr val="windowText" lastClr="000000"/>
                  </a:solidFill>
                </a:ln>
                <a:solidFill>
                  <a:srgbClr val="C00000"/>
                </a:solidFill>
                <a:latin typeface="Cooper Black" panose="0208090404030B020404" pitchFamily="18" charset="0"/>
              </a:rPr>
              <a:t>retener al lector </a:t>
            </a:r>
          </a:p>
        </p:txBody>
      </p:sp>
      <p:sp>
        <p:nvSpPr>
          <p:cNvPr id="14" name="Rectángulo 13"/>
          <p:cNvSpPr/>
          <p:nvPr/>
        </p:nvSpPr>
        <p:spPr>
          <a:xfrm>
            <a:off x="6203194" y="1883328"/>
            <a:ext cx="5247705" cy="703197"/>
          </a:xfrm>
          <a:prstGeom prst="rect">
            <a:avLst/>
          </a:prstGeom>
        </p:spPr>
        <p:txBody>
          <a:bodyPr wrap="square">
            <a:spAutoFit/>
          </a:bodyPr>
          <a:lstStyle/>
          <a:p>
            <a:pPr marL="285750" indent="-285750">
              <a:buFont typeface="Wingdings" panose="05000000000000000000" pitchFamily="2" charset="2"/>
              <a:buChar char="q"/>
            </a:pPr>
            <a:r>
              <a:rPr lang="es-CO" sz="2000" dirty="0">
                <a:solidFill>
                  <a:srgbClr val="000000"/>
                </a:solidFill>
                <a:latin typeface="Century Gothic" panose="020B0502020202020204" pitchFamily="34" charset="0"/>
              </a:rPr>
              <a:t>Se plantea como una especie de adivinanza al oyente </a:t>
            </a:r>
            <a:endParaRPr lang="es-CO" sz="2000" dirty="0"/>
          </a:p>
        </p:txBody>
      </p:sp>
      <p:sp>
        <p:nvSpPr>
          <p:cNvPr id="15" name="Rectángulo 14"/>
          <p:cNvSpPr/>
          <p:nvPr/>
        </p:nvSpPr>
        <p:spPr>
          <a:xfrm>
            <a:off x="6203194" y="2700653"/>
            <a:ext cx="5247705" cy="1200329"/>
          </a:xfrm>
          <a:prstGeom prst="rect">
            <a:avLst/>
          </a:prstGeom>
        </p:spPr>
        <p:txBody>
          <a:bodyPr wrap="square">
            <a:spAutoFit/>
          </a:bodyPr>
          <a:lstStyle/>
          <a:p>
            <a:pPr marL="285750" indent="-285750">
              <a:buFont typeface="Wingdings" panose="05000000000000000000" pitchFamily="2" charset="2"/>
              <a:buChar char="q"/>
            </a:pPr>
            <a:r>
              <a:rPr lang="es-CO" dirty="0" smtClean="0">
                <a:solidFill>
                  <a:srgbClr val="000000"/>
                </a:solidFill>
                <a:latin typeface="Century Gothic" panose="020B0502020202020204" pitchFamily="34" charset="0"/>
              </a:rPr>
              <a:t>Riesgo de </a:t>
            </a:r>
            <a:r>
              <a:rPr lang="es-CO" dirty="0">
                <a:solidFill>
                  <a:srgbClr val="000000"/>
                </a:solidFill>
                <a:latin typeface="Century Gothic" panose="020B0502020202020204" pitchFamily="34" charset="0"/>
              </a:rPr>
              <a:t>elaborar tanto el acierto que termine por no entenderse </a:t>
            </a:r>
            <a:r>
              <a:rPr lang="es-CO" dirty="0" smtClean="0">
                <a:solidFill>
                  <a:srgbClr val="000000"/>
                </a:solidFill>
                <a:latin typeface="Century Gothic" panose="020B0502020202020204" pitchFamily="34" charset="0"/>
              </a:rPr>
              <a:t>o dar un termino con el cual la audiencia no esta familiarizada</a:t>
            </a:r>
            <a:endParaRPr lang="es-CO" dirty="0"/>
          </a:p>
        </p:txBody>
      </p:sp>
      <p:sp>
        <p:nvSpPr>
          <p:cNvPr id="16" name="Rectángulo 15"/>
          <p:cNvSpPr/>
          <p:nvPr/>
        </p:nvSpPr>
        <p:spPr>
          <a:xfrm>
            <a:off x="6182267" y="4384442"/>
            <a:ext cx="2644779" cy="1569660"/>
          </a:xfrm>
          <a:prstGeom prst="rect">
            <a:avLst/>
          </a:prstGeom>
        </p:spPr>
        <p:txBody>
          <a:bodyPr wrap="square">
            <a:spAutoFit/>
          </a:bodyPr>
          <a:lstStyle/>
          <a:p>
            <a:pPr algn="ctr"/>
            <a:r>
              <a:rPr lang="es-CO" sz="2400" b="1" dirty="0" smtClean="0">
                <a:ln w="0"/>
                <a:solidFill>
                  <a:schemeClr val="accent1"/>
                </a:solidFill>
                <a:effectLst>
                  <a:outerShdw blurRad="38100" dist="25400" dir="5400000" algn="ctr" rotWithShape="0">
                    <a:srgbClr val="6E747A">
                      <a:alpha val="43000"/>
                    </a:srgbClr>
                  </a:outerShdw>
                </a:effectLst>
                <a:latin typeface="Arial Black" panose="020B0A04020102020204" pitchFamily="34" charset="0"/>
              </a:rPr>
              <a:t>El oyente perderá el interés por el reportaje </a:t>
            </a:r>
            <a:endParaRPr lang="es-CO" sz="2400" b="1" dirty="0">
              <a:ln w="0"/>
              <a:solidFill>
                <a:schemeClr val="accent1"/>
              </a:solidFill>
              <a:effectLst>
                <a:outerShdw blurRad="38100" dist="25400" dir="5400000" algn="ctr" rotWithShape="0">
                  <a:srgbClr val="6E747A">
                    <a:alpha val="43000"/>
                  </a:srgbClr>
                </a:outerShdw>
              </a:effectLst>
              <a:latin typeface="Arial Black" panose="020B0A04020102020204" pitchFamily="34" charset="0"/>
            </a:endParaRPr>
          </a:p>
        </p:txBody>
      </p:sp>
      <p:sp>
        <p:nvSpPr>
          <p:cNvPr id="17" name="Rectángulo 16"/>
          <p:cNvSpPr/>
          <p:nvPr/>
        </p:nvSpPr>
        <p:spPr>
          <a:xfrm>
            <a:off x="9178729" y="4015110"/>
            <a:ext cx="2644779" cy="2308324"/>
          </a:xfrm>
          <a:prstGeom prst="rect">
            <a:avLst/>
          </a:prstGeom>
        </p:spPr>
        <p:txBody>
          <a:bodyPr wrap="square">
            <a:spAutoFit/>
          </a:bodyPr>
          <a:lstStyle/>
          <a:p>
            <a:pPr algn="ctr"/>
            <a:r>
              <a:rPr lang="es-CO" sz="2400" b="1" dirty="0" smtClean="0">
                <a:ln w="0"/>
                <a:solidFill>
                  <a:schemeClr val="accent1"/>
                </a:solidFill>
                <a:effectLst>
                  <a:outerShdw blurRad="38100" dist="25400" dir="5400000" algn="ctr" rotWithShape="0">
                    <a:srgbClr val="6E747A">
                      <a:alpha val="43000"/>
                    </a:srgbClr>
                  </a:outerShdw>
                </a:effectLst>
                <a:latin typeface="Arial Black" panose="020B0A04020102020204" pitchFamily="34" charset="0"/>
              </a:rPr>
              <a:t>El </a:t>
            </a:r>
            <a:r>
              <a:rPr lang="es-CO" sz="2400" b="1" dirty="0">
                <a:ln w="0"/>
                <a:solidFill>
                  <a:schemeClr val="accent1"/>
                </a:solidFill>
                <a:effectLst>
                  <a:outerShdw blurRad="38100" dist="25400" dir="5400000" algn="ctr" rotWithShape="0">
                    <a:srgbClr val="6E747A">
                      <a:alpha val="43000"/>
                    </a:srgbClr>
                  </a:outerShdw>
                </a:effectLst>
                <a:latin typeface="Arial Black" panose="020B0A04020102020204" pitchFamily="34" charset="0"/>
              </a:rPr>
              <a:t>oyente querrá seguir escuchando hasta que se desvele el misterio</a:t>
            </a:r>
          </a:p>
        </p:txBody>
      </p:sp>
      <p:pic>
        <p:nvPicPr>
          <p:cNvPr id="1026" name="Picture 2" descr="http://atividade.paranhosms.com/files/img/og_image.jpg"/>
          <p:cNvPicPr>
            <a:picLocks noChangeAspect="1" noChangeArrowheads="1"/>
          </p:cNvPicPr>
          <p:nvPr/>
        </p:nvPicPr>
        <p:blipFill rotWithShape="1">
          <a:blip r:embed="rId2">
            <a:extLst>
              <a:ext uri="{28A0092B-C50C-407E-A947-70E740481C1C}">
                <a14:useLocalDpi xmlns:a14="http://schemas.microsoft.com/office/drawing/2010/main" val="0"/>
              </a:ext>
            </a:extLst>
          </a:blip>
          <a:srcRect l="17721" t="19992" r="2130" b="22655"/>
          <a:stretch/>
        </p:blipFill>
        <p:spPr bwMode="auto">
          <a:xfrm>
            <a:off x="442786" y="4853274"/>
            <a:ext cx="5497626" cy="157534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0043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circle(in)">
                                      <p:cBhvr>
                                        <p:cTn id="35" dur="20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 calcmode="lin" valueType="num">
                                      <p:cBhvr>
                                        <p:cTn id="40" dur="500" fill="hold"/>
                                        <p:tgtEl>
                                          <p:spTgt spid="10"/>
                                        </p:tgtEl>
                                        <p:attrNameLst>
                                          <p:attrName>ppt_w</p:attrName>
                                        </p:attrNameLst>
                                      </p:cBhvr>
                                      <p:tavLst>
                                        <p:tav tm="0">
                                          <p:val>
                                            <p:fltVal val="0"/>
                                          </p:val>
                                        </p:tav>
                                        <p:tav tm="100000">
                                          <p:val>
                                            <p:strVal val="#ppt_w"/>
                                          </p:val>
                                        </p:tav>
                                      </p:tavLst>
                                    </p:anim>
                                    <p:anim calcmode="lin" valueType="num">
                                      <p:cBhvr>
                                        <p:cTn id="41" dur="500" fill="hold"/>
                                        <p:tgtEl>
                                          <p:spTgt spid="10"/>
                                        </p:tgtEl>
                                        <p:attrNameLst>
                                          <p:attrName>ppt_h</p:attrName>
                                        </p:attrNameLst>
                                      </p:cBhvr>
                                      <p:tavLst>
                                        <p:tav tm="0">
                                          <p:val>
                                            <p:fltVal val="0"/>
                                          </p:val>
                                        </p:tav>
                                        <p:tav tm="100000">
                                          <p:val>
                                            <p:strVal val="#ppt_h"/>
                                          </p:val>
                                        </p:tav>
                                      </p:tavLst>
                                    </p:anim>
                                    <p:animEffect transition="in" filter="fade">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 calcmode="lin" valueType="num">
                                      <p:cBhvr additive="base">
                                        <p:cTn id="47" dur="500" fill="hold"/>
                                        <p:tgtEl>
                                          <p:spTgt spid="14"/>
                                        </p:tgtEl>
                                        <p:attrNameLst>
                                          <p:attrName>ppt_x</p:attrName>
                                        </p:attrNameLst>
                                      </p:cBhvr>
                                      <p:tavLst>
                                        <p:tav tm="0">
                                          <p:val>
                                            <p:strVal val="#ppt_x"/>
                                          </p:val>
                                        </p:tav>
                                        <p:tav tm="100000">
                                          <p:val>
                                            <p:strVal val="#ppt_x"/>
                                          </p:val>
                                        </p:tav>
                                      </p:tavLst>
                                    </p:anim>
                                    <p:anim calcmode="lin" valueType="num">
                                      <p:cBhvr additive="base">
                                        <p:cTn id="4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5"/>
                                        </p:tgtEl>
                                        <p:attrNameLst>
                                          <p:attrName>style.visibility</p:attrName>
                                        </p:attrNameLst>
                                      </p:cBhvr>
                                      <p:to>
                                        <p:strVal val="visible"/>
                                      </p:to>
                                    </p:set>
                                    <p:anim calcmode="lin" valueType="num">
                                      <p:cBhvr additive="base">
                                        <p:cTn id="53" dur="500" fill="hold"/>
                                        <p:tgtEl>
                                          <p:spTgt spid="15"/>
                                        </p:tgtEl>
                                        <p:attrNameLst>
                                          <p:attrName>ppt_x</p:attrName>
                                        </p:attrNameLst>
                                      </p:cBhvr>
                                      <p:tavLst>
                                        <p:tav tm="0">
                                          <p:val>
                                            <p:strVal val="#ppt_x"/>
                                          </p:val>
                                        </p:tav>
                                        <p:tav tm="100000">
                                          <p:val>
                                            <p:strVal val="#ppt_x"/>
                                          </p:val>
                                        </p:tav>
                                      </p:tavLst>
                                    </p:anim>
                                    <p:anim calcmode="lin" valueType="num">
                                      <p:cBhvr additive="base">
                                        <p:cTn id="5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31" presetClass="entr" presetSubtype="0"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 calcmode="lin" valueType="num">
                                      <p:cBhvr>
                                        <p:cTn id="59" dur="1000" fill="hold"/>
                                        <p:tgtEl>
                                          <p:spTgt spid="16"/>
                                        </p:tgtEl>
                                        <p:attrNameLst>
                                          <p:attrName>ppt_w</p:attrName>
                                        </p:attrNameLst>
                                      </p:cBhvr>
                                      <p:tavLst>
                                        <p:tav tm="0">
                                          <p:val>
                                            <p:fltVal val="0"/>
                                          </p:val>
                                        </p:tav>
                                        <p:tav tm="100000">
                                          <p:val>
                                            <p:strVal val="#ppt_w"/>
                                          </p:val>
                                        </p:tav>
                                      </p:tavLst>
                                    </p:anim>
                                    <p:anim calcmode="lin" valueType="num">
                                      <p:cBhvr>
                                        <p:cTn id="60" dur="1000" fill="hold"/>
                                        <p:tgtEl>
                                          <p:spTgt spid="16"/>
                                        </p:tgtEl>
                                        <p:attrNameLst>
                                          <p:attrName>ppt_h</p:attrName>
                                        </p:attrNameLst>
                                      </p:cBhvr>
                                      <p:tavLst>
                                        <p:tav tm="0">
                                          <p:val>
                                            <p:fltVal val="0"/>
                                          </p:val>
                                        </p:tav>
                                        <p:tav tm="100000">
                                          <p:val>
                                            <p:strVal val="#ppt_h"/>
                                          </p:val>
                                        </p:tav>
                                      </p:tavLst>
                                    </p:anim>
                                    <p:anim calcmode="lin" valueType="num">
                                      <p:cBhvr>
                                        <p:cTn id="61" dur="1000" fill="hold"/>
                                        <p:tgtEl>
                                          <p:spTgt spid="16"/>
                                        </p:tgtEl>
                                        <p:attrNameLst>
                                          <p:attrName>style.rotation</p:attrName>
                                        </p:attrNameLst>
                                      </p:cBhvr>
                                      <p:tavLst>
                                        <p:tav tm="0">
                                          <p:val>
                                            <p:fltVal val="90"/>
                                          </p:val>
                                        </p:tav>
                                        <p:tav tm="100000">
                                          <p:val>
                                            <p:fltVal val="0"/>
                                          </p:val>
                                        </p:tav>
                                      </p:tavLst>
                                    </p:anim>
                                    <p:animEffect transition="in" filter="fade">
                                      <p:cBhvr>
                                        <p:cTn id="62" dur="10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31" presetClass="entr" presetSubtype="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anim calcmode="lin" valueType="num">
                                      <p:cBhvr>
                                        <p:cTn id="67" dur="1000" fill="hold"/>
                                        <p:tgtEl>
                                          <p:spTgt spid="17"/>
                                        </p:tgtEl>
                                        <p:attrNameLst>
                                          <p:attrName>ppt_w</p:attrName>
                                        </p:attrNameLst>
                                      </p:cBhvr>
                                      <p:tavLst>
                                        <p:tav tm="0">
                                          <p:val>
                                            <p:fltVal val="0"/>
                                          </p:val>
                                        </p:tav>
                                        <p:tav tm="100000">
                                          <p:val>
                                            <p:strVal val="#ppt_w"/>
                                          </p:val>
                                        </p:tav>
                                      </p:tavLst>
                                    </p:anim>
                                    <p:anim calcmode="lin" valueType="num">
                                      <p:cBhvr>
                                        <p:cTn id="68" dur="1000" fill="hold"/>
                                        <p:tgtEl>
                                          <p:spTgt spid="17"/>
                                        </p:tgtEl>
                                        <p:attrNameLst>
                                          <p:attrName>ppt_h</p:attrName>
                                        </p:attrNameLst>
                                      </p:cBhvr>
                                      <p:tavLst>
                                        <p:tav tm="0">
                                          <p:val>
                                            <p:fltVal val="0"/>
                                          </p:val>
                                        </p:tav>
                                        <p:tav tm="100000">
                                          <p:val>
                                            <p:strVal val="#ppt_h"/>
                                          </p:val>
                                        </p:tav>
                                      </p:tavLst>
                                    </p:anim>
                                    <p:anim calcmode="lin" valueType="num">
                                      <p:cBhvr>
                                        <p:cTn id="69" dur="1000" fill="hold"/>
                                        <p:tgtEl>
                                          <p:spTgt spid="17"/>
                                        </p:tgtEl>
                                        <p:attrNameLst>
                                          <p:attrName>style.rotation</p:attrName>
                                        </p:attrNameLst>
                                      </p:cBhvr>
                                      <p:tavLst>
                                        <p:tav tm="0">
                                          <p:val>
                                            <p:fltVal val="90"/>
                                          </p:val>
                                        </p:tav>
                                        <p:tav tm="100000">
                                          <p:val>
                                            <p:fltVal val="0"/>
                                          </p:val>
                                        </p:tav>
                                      </p:tavLst>
                                    </p:anim>
                                    <p:animEffect transition="in" filter="fade">
                                      <p:cBhvr>
                                        <p:cTn id="70"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P spid="8" grpId="0" animBg="1"/>
      <p:bldP spid="9" grpId="0" animBg="1"/>
      <p:bldP spid="10" grpId="0"/>
      <p:bldP spid="14" grpId="0"/>
      <p:bldP spid="15" grpId="0"/>
      <p:bldP spid="16" grpId="0"/>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90310" y="103031"/>
            <a:ext cx="7533239" cy="927279"/>
          </a:xfrm>
        </p:spPr>
        <p:txBody>
          <a:bodyPr>
            <a:normAutofit/>
          </a:bodyPr>
          <a:lstStyle/>
          <a:p>
            <a:pPr algn="ctr"/>
            <a:r>
              <a:rPr lang="es-CO" b="1" dirty="0">
                <a:ln>
                  <a:solidFill>
                    <a:schemeClr val="accent2">
                      <a:lumMod val="60000"/>
                      <a:lumOff val="40000"/>
                    </a:schemeClr>
                  </a:solidFill>
                </a:ln>
              </a:rPr>
              <a:t>La apertura simbólica </a:t>
            </a:r>
            <a:endParaRPr lang="es-CO" dirty="0">
              <a:ln>
                <a:solidFill>
                  <a:schemeClr val="accent2">
                    <a:lumMod val="60000"/>
                    <a:lumOff val="40000"/>
                  </a:schemeClr>
                </a:solidFill>
              </a:ln>
            </a:endParaRPr>
          </a:p>
        </p:txBody>
      </p:sp>
      <p:sp>
        <p:nvSpPr>
          <p:cNvPr id="6" name="Rectángulo 5"/>
          <p:cNvSpPr/>
          <p:nvPr/>
        </p:nvSpPr>
        <p:spPr>
          <a:xfrm>
            <a:off x="193633" y="1030310"/>
            <a:ext cx="11526591" cy="523220"/>
          </a:xfrm>
          <a:prstGeom prst="rect">
            <a:avLst/>
          </a:prstGeom>
        </p:spPr>
        <p:txBody>
          <a:bodyPr wrap="square">
            <a:spAutoFit/>
          </a:bodyPr>
          <a:lstStyle/>
          <a:p>
            <a:pPr algn="ctr"/>
            <a:r>
              <a:rPr lang="es-CO" sz="2800" dirty="0" smtClean="0">
                <a:latin typeface="David" panose="020E0502060401010101" pitchFamily="34" charset="-79"/>
                <a:cs typeface="David" panose="020E0502060401010101" pitchFamily="34" charset="-79"/>
              </a:rPr>
              <a:t>Empleo de figuras</a:t>
            </a:r>
            <a:r>
              <a:rPr lang="es-CO" sz="2800" dirty="0">
                <a:latin typeface="David" panose="020E0502060401010101" pitchFamily="34" charset="-79"/>
                <a:cs typeface="David" panose="020E0502060401010101" pitchFamily="34" charset="-79"/>
              </a:rPr>
              <a:t>, imágenes, objetos o relaciones para representar conceptos</a:t>
            </a:r>
          </a:p>
        </p:txBody>
      </p:sp>
      <p:sp>
        <p:nvSpPr>
          <p:cNvPr id="7" name="Rectángulo 6"/>
          <p:cNvSpPr/>
          <p:nvPr/>
        </p:nvSpPr>
        <p:spPr>
          <a:xfrm>
            <a:off x="1620816" y="1687133"/>
            <a:ext cx="8672224" cy="923330"/>
          </a:xfrm>
          <a:prstGeom prst="rect">
            <a:avLst/>
          </a:prstGeom>
          <a:ln w="19050">
            <a:prstDash val="dashDot"/>
          </a:ln>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es-CO" b="1" dirty="0" smtClean="0">
                <a:solidFill>
                  <a:srgbClr val="000000"/>
                </a:solidFill>
              </a:rPr>
              <a:t>EJEMPLO</a:t>
            </a:r>
          </a:p>
          <a:p>
            <a:pPr algn="ctr"/>
            <a:r>
              <a:rPr lang="es-CO" dirty="0" smtClean="0">
                <a:solidFill>
                  <a:srgbClr val="000000"/>
                </a:solidFill>
              </a:rPr>
              <a:t>El </a:t>
            </a:r>
            <a:r>
              <a:rPr lang="es-CO" dirty="0">
                <a:solidFill>
                  <a:srgbClr val="000000"/>
                </a:solidFill>
              </a:rPr>
              <a:t>reportaje de Toñi Fernández (Cadena SER) dedicado a las enfermedades laborales </a:t>
            </a:r>
            <a:endParaRPr lang="es-CO" dirty="0"/>
          </a:p>
        </p:txBody>
      </p:sp>
      <p:sp>
        <p:nvSpPr>
          <p:cNvPr id="8" name="Rectángulo 7"/>
          <p:cNvSpPr/>
          <p:nvPr/>
        </p:nvSpPr>
        <p:spPr>
          <a:xfrm>
            <a:off x="193633" y="2744066"/>
            <a:ext cx="11783719" cy="3785652"/>
          </a:xfrm>
          <a:prstGeom prst="rect">
            <a:avLst/>
          </a:prstGeom>
        </p:spPr>
        <p:txBody>
          <a:bodyPr wrap="square">
            <a:spAutoFit/>
          </a:bodyPr>
          <a:lstStyle/>
          <a:p>
            <a:pPr marR="0" algn="just"/>
            <a:r>
              <a:rPr lang="es-CO" sz="2000" dirty="0">
                <a:solidFill>
                  <a:srgbClr val="000000"/>
                </a:solidFill>
                <a:latin typeface="Century Gothic" panose="020B0502020202020204" pitchFamily="34" charset="0"/>
              </a:rPr>
              <a:t>LOC 1: “El estrés es casi el apellido natural de nuestra jornada laboral. Pero este factor de riesgo no está en la lista de enfermedades causadas por el trabajo. Ni se le espera. Tampoco la depresión o la ansiedad. Dicen que supondría la ruina: </a:t>
            </a:r>
          </a:p>
          <a:p>
            <a:pPr marR="0" algn="just"/>
            <a:endParaRPr lang="es-CO" sz="2000" dirty="0">
              <a:solidFill>
                <a:srgbClr val="000000"/>
              </a:solidFill>
              <a:latin typeface="Century Gothic" panose="020B0502020202020204" pitchFamily="34" charset="0"/>
            </a:endParaRPr>
          </a:p>
          <a:p>
            <a:pPr marR="0" algn="just"/>
            <a:r>
              <a:rPr lang="es-CO" sz="2000" dirty="0">
                <a:solidFill>
                  <a:srgbClr val="000000"/>
                </a:solidFill>
                <a:latin typeface="Century Gothic" panose="020B0502020202020204" pitchFamily="34" charset="0"/>
              </a:rPr>
              <a:t>CORTE DE EXPERTO: “Los riesgos sociales están tan extendidos y van </a:t>
            </a:r>
            <a:r>
              <a:rPr lang="es-CO" sz="2000" i="1" dirty="0">
                <a:solidFill>
                  <a:srgbClr val="000000"/>
                </a:solidFill>
                <a:latin typeface="Century Gothic" panose="020B0502020202020204" pitchFamily="34" charset="0"/>
              </a:rPr>
              <a:t>in crescendo </a:t>
            </a:r>
            <a:r>
              <a:rPr lang="es-CO" sz="2000" dirty="0">
                <a:solidFill>
                  <a:srgbClr val="000000"/>
                </a:solidFill>
                <a:latin typeface="Century Gothic" panose="020B0502020202020204" pitchFamily="34" charset="0"/>
              </a:rPr>
              <a:t>que difícilmente se va a asimilar una situación de estrés con una enfermedad profesional. Sería, en mi opinión, posiblemente catastrófico, para un sistema sanitario y para un sistema económico”. </a:t>
            </a:r>
            <a:endParaRPr lang="es-CO" sz="2000" dirty="0" smtClean="0">
              <a:solidFill>
                <a:srgbClr val="000000"/>
              </a:solidFill>
              <a:latin typeface="Century Gothic" panose="020B0502020202020204" pitchFamily="34" charset="0"/>
            </a:endParaRPr>
          </a:p>
          <a:p>
            <a:pPr marR="0" algn="just"/>
            <a:endParaRPr lang="es-CO" sz="2000" dirty="0">
              <a:solidFill>
                <a:srgbClr val="000000"/>
              </a:solidFill>
              <a:latin typeface="Century Gothic" panose="020B0502020202020204" pitchFamily="34" charset="0"/>
            </a:endParaRPr>
          </a:p>
          <a:p>
            <a:pPr marR="0" algn="just"/>
            <a:r>
              <a:rPr lang="es-CO" sz="2000" dirty="0">
                <a:solidFill>
                  <a:srgbClr val="000000"/>
                </a:solidFill>
                <a:latin typeface="Century Gothic" panose="020B0502020202020204" pitchFamily="34" charset="0"/>
              </a:rPr>
              <a:t>LOC 1: El doctor Alfredo Plaza ha pasado media vida estudiando el estrés, que puede perturbar el corazón hasta llegar al infarto, instalarse en el aparato digestivo o irrumpir en nuestra capacidad de memoria. Marga trabaja en la Administración. Ha sufrido y sufre estrés. </a:t>
            </a:r>
            <a:endParaRPr lang="es-CO" sz="2000" dirty="0"/>
          </a:p>
        </p:txBody>
      </p:sp>
      <p:sp>
        <p:nvSpPr>
          <p:cNvPr id="9" name="Rectángulo 8"/>
          <p:cNvSpPr/>
          <p:nvPr/>
        </p:nvSpPr>
        <p:spPr>
          <a:xfrm rot="21379451">
            <a:off x="1021158" y="3605839"/>
            <a:ext cx="9568143" cy="1754326"/>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lIns="91440" tIns="45720" rIns="91440" bIns="45720">
            <a:spAutoFit/>
          </a:bodyPr>
          <a:lstStyle/>
          <a:p>
            <a:pPr algn="ctr"/>
            <a:r>
              <a:rPr lang="es-ES" sz="5400" b="1" cap="none" spc="0" dirty="0" smtClean="0">
                <a:ln w="22225">
                  <a:solidFill>
                    <a:schemeClr val="accent2"/>
                  </a:solidFill>
                  <a:prstDash val="solid"/>
                </a:ln>
                <a:solidFill>
                  <a:schemeClr val="accent2">
                    <a:lumMod val="40000"/>
                    <a:lumOff val="60000"/>
                  </a:schemeClr>
                </a:solidFill>
                <a:effectLst/>
              </a:rPr>
              <a:t>Estrés como símbolo de las</a:t>
            </a:r>
            <a:br>
              <a:rPr lang="es-ES" sz="5400" b="1" cap="none" spc="0" dirty="0" smtClean="0">
                <a:ln w="22225">
                  <a:solidFill>
                    <a:schemeClr val="accent2"/>
                  </a:solidFill>
                  <a:prstDash val="solid"/>
                </a:ln>
                <a:solidFill>
                  <a:schemeClr val="accent2">
                    <a:lumMod val="40000"/>
                    <a:lumOff val="60000"/>
                  </a:schemeClr>
                </a:solidFill>
                <a:effectLst/>
              </a:rPr>
            </a:br>
            <a:r>
              <a:rPr lang="es-ES" sz="5400" b="1" cap="none" spc="0" dirty="0" smtClean="0">
                <a:ln w="22225">
                  <a:solidFill>
                    <a:schemeClr val="accent2"/>
                  </a:solidFill>
                  <a:prstDash val="solid"/>
                </a:ln>
                <a:solidFill>
                  <a:schemeClr val="accent2">
                    <a:lumMod val="40000"/>
                    <a:lumOff val="60000"/>
                  </a:schemeClr>
                </a:solidFill>
                <a:effectLst/>
              </a:rPr>
              <a:t>enfermedades laborales</a:t>
            </a:r>
            <a:endParaRPr lang="es-ES"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817626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animEffect transition="in" filter="fade">
                                      <p:cBhvr>
                                        <p:cTn id="19" dur="500"/>
                                        <p:tgtEl>
                                          <p:spTgt spid="7"/>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ppt_x"/>
                                          </p:val>
                                        </p:tav>
                                        <p:tav tm="100000">
                                          <p:val>
                                            <p:strVal val="#ppt_x"/>
                                          </p:val>
                                        </p:tav>
                                      </p:tavLst>
                                    </p:anim>
                                    <p:anim calcmode="lin" valueType="num">
                                      <p:cBhvr additive="base">
                                        <p:cTn id="2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 calcmode="lin" valueType="num">
                                      <p:cBhvr>
                                        <p:cTn id="30" dur="1000" fill="hold"/>
                                        <p:tgtEl>
                                          <p:spTgt spid="9"/>
                                        </p:tgtEl>
                                        <p:attrNameLst>
                                          <p:attrName>ppt_w</p:attrName>
                                        </p:attrNameLst>
                                      </p:cBhvr>
                                      <p:tavLst>
                                        <p:tav tm="0">
                                          <p:val>
                                            <p:fltVal val="0"/>
                                          </p:val>
                                        </p:tav>
                                        <p:tav tm="100000">
                                          <p:val>
                                            <p:strVal val="#ppt_w"/>
                                          </p:val>
                                        </p:tav>
                                      </p:tavLst>
                                    </p:anim>
                                    <p:anim calcmode="lin" valueType="num">
                                      <p:cBhvr>
                                        <p:cTn id="31" dur="1000" fill="hold"/>
                                        <p:tgtEl>
                                          <p:spTgt spid="9"/>
                                        </p:tgtEl>
                                        <p:attrNameLst>
                                          <p:attrName>ppt_h</p:attrName>
                                        </p:attrNameLst>
                                      </p:cBhvr>
                                      <p:tavLst>
                                        <p:tav tm="0">
                                          <p:val>
                                            <p:fltVal val="0"/>
                                          </p:val>
                                        </p:tav>
                                        <p:tav tm="100000">
                                          <p:val>
                                            <p:strVal val="#ppt_h"/>
                                          </p:val>
                                        </p:tav>
                                      </p:tavLst>
                                    </p:anim>
                                    <p:anim calcmode="lin" valueType="num">
                                      <p:cBhvr>
                                        <p:cTn id="32" dur="1000" fill="hold"/>
                                        <p:tgtEl>
                                          <p:spTgt spid="9"/>
                                        </p:tgtEl>
                                        <p:attrNameLst>
                                          <p:attrName>style.rotation</p:attrName>
                                        </p:attrNameLst>
                                      </p:cBhvr>
                                      <p:tavLst>
                                        <p:tav tm="0">
                                          <p:val>
                                            <p:fltVal val="90"/>
                                          </p:val>
                                        </p:tav>
                                        <p:tav tm="100000">
                                          <p:val>
                                            <p:fltVal val="0"/>
                                          </p:val>
                                        </p:tav>
                                      </p:tavLst>
                                    </p:anim>
                                    <p:animEffect transition="in" filter="fade">
                                      <p:cBhvr>
                                        <p:cTn id="33"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animBg="1"/>
      <p:bldP spid="8" grpId="0"/>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83345" y="166284"/>
            <a:ext cx="5583965" cy="584775"/>
          </a:xfrm>
          <a:prstGeom prst="rect">
            <a:avLst/>
          </a:prstGeom>
        </p:spPr>
        <p:txBody>
          <a:bodyPr wrap="none">
            <a:spAutoFit/>
          </a:bodyPr>
          <a:lstStyle/>
          <a:p>
            <a:r>
              <a:rPr lang="es-CO" sz="3200" b="1" dirty="0">
                <a:ln w="3175">
                  <a:solidFill>
                    <a:schemeClr val="accent2">
                      <a:lumMod val="60000"/>
                      <a:lumOff val="40000"/>
                    </a:schemeClr>
                  </a:solidFill>
                </a:ln>
                <a:solidFill>
                  <a:sysClr val="windowText" lastClr="000000"/>
                </a:solidFill>
                <a:effectLst>
                  <a:outerShdw blurRad="38100" dist="38100" dir="2700000" algn="tl">
                    <a:srgbClr val="000000">
                      <a:alpha val="43137"/>
                    </a:srgbClr>
                  </a:outerShdw>
                </a:effectLst>
                <a:latin typeface="Castellar" panose="020A0402060406010301" pitchFamily="18" charset="0"/>
              </a:rPr>
              <a:t>La apertura de caso </a:t>
            </a:r>
            <a:endParaRPr lang="es-CO" sz="3200" dirty="0">
              <a:ln w="3175">
                <a:solidFill>
                  <a:schemeClr val="accent2">
                    <a:lumMod val="60000"/>
                    <a:lumOff val="40000"/>
                  </a:schemeClr>
                </a:solidFill>
              </a:ln>
              <a:solidFill>
                <a:sysClr val="windowText" lastClr="000000"/>
              </a:solidFill>
              <a:effectLst>
                <a:outerShdw blurRad="38100" dist="38100" dir="2700000" algn="tl">
                  <a:srgbClr val="000000">
                    <a:alpha val="43137"/>
                  </a:srgbClr>
                </a:outerShdw>
              </a:effectLst>
              <a:latin typeface="Castellar" panose="020A0402060406010301" pitchFamily="18" charset="0"/>
            </a:endParaRPr>
          </a:p>
        </p:txBody>
      </p:sp>
      <p:sp>
        <p:nvSpPr>
          <p:cNvPr id="6" name="Rectángulo 5"/>
          <p:cNvSpPr/>
          <p:nvPr/>
        </p:nvSpPr>
        <p:spPr>
          <a:xfrm>
            <a:off x="5587006" y="227838"/>
            <a:ext cx="4833374" cy="461665"/>
          </a:xfrm>
          <a:prstGeom prst="rect">
            <a:avLst/>
          </a:prstGeom>
        </p:spPr>
        <p:txBody>
          <a:bodyPr wrap="none">
            <a:spAutoFit/>
          </a:bodyPr>
          <a:lstStyle/>
          <a:p>
            <a:r>
              <a:rPr lang="es-CO" sz="2400" dirty="0" smtClean="0">
                <a:solidFill>
                  <a:srgbClr val="000000"/>
                </a:solidFill>
                <a:latin typeface="Century Gothic" panose="020B0502020202020204" pitchFamily="34" charset="0"/>
                <a:sym typeface="Wingdings" panose="05000000000000000000" pitchFamily="2" charset="2"/>
              </a:rPr>
              <a:t> </a:t>
            </a:r>
            <a:r>
              <a:rPr lang="es-CO" sz="2400" dirty="0" smtClean="0">
                <a:solidFill>
                  <a:srgbClr val="000000"/>
                </a:solidFill>
                <a:latin typeface="Century Gothic" panose="020B0502020202020204" pitchFamily="34" charset="0"/>
              </a:rPr>
              <a:t>De lo particular </a:t>
            </a:r>
            <a:r>
              <a:rPr lang="es-CO" sz="2400" dirty="0">
                <a:solidFill>
                  <a:srgbClr val="000000"/>
                </a:solidFill>
                <a:latin typeface="Century Gothic" panose="020B0502020202020204" pitchFamily="34" charset="0"/>
              </a:rPr>
              <a:t>a </a:t>
            </a:r>
            <a:r>
              <a:rPr lang="es-CO" sz="2400" dirty="0" smtClean="0">
                <a:solidFill>
                  <a:srgbClr val="000000"/>
                </a:solidFill>
                <a:latin typeface="Century Gothic" panose="020B0502020202020204" pitchFamily="34" charset="0"/>
              </a:rPr>
              <a:t>lo general </a:t>
            </a:r>
            <a:endParaRPr lang="es-CO" sz="2400" dirty="0"/>
          </a:p>
        </p:txBody>
      </p:sp>
      <p:sp>
        <p:nvSpPr>
          <p:cNvPr id="7" name="Rectángulo 6"/>
          <p:cNvSpPr/>
          <p:nvPr/>
        </p:nvSpPr>
        <p:spPr>
          <a:xfrm>
            <a:off x="5940203" y="689503"/>
            <a:ext cx="5934119" cy="646331"/>
          </a:xfrm>
          <a:prstGeom prst="rect">
            <a:avLst/>
          </a:prstGeom>
        </p:spPr>
        <p:txBody>
          <a:bodyPr wrap="square">
            <a:spAutoFit/>
          </a:bodyPr>
          <a:lstStyle/>
          <a:p>
            <a:r>
              <a:rPr lang="es-CO" i="1" dirty="0" smtClean="0">
                <a:solidFill>
                  <a:srgbClr val="000000"/>
                </a:solidFill>
                <a:latin typeface="Century Gothic" panose="020B0502020202020204" pitchFamily="34" charset="0"/>
              </a:rPr>
              <a:t>Se </a:t>
            </a:r>
            <a:r>
              <a:rPr lang="es-CO" i="1" dirty="0">
                <a:solidFill>
                  <a:srgbClr val="000000"/>
                </a:solidFill>
                <a:latin typeface="Century Gothic" panose="020B0502020202020204" pitchFamily="34" charset="0"/>
              </a:rPr>
              <a:t>comienza desde la exposición de un caso y  de ahí se aborda el tema con una mayor perspectiva</a:t>
            </a:r>
            <a:endParaRPr lang="es-CO" i="1" dirty="0"/>
          </a:p>
        </p:txBody>
      </p:sp>
      <p:sp>
        <p:nvSpPr>
          <p:cNvPr id="8" name="Rectángulo 7"/>
          <p:cNvSpPr/>
          <p:nvPr/>
        </p:nvSpPr>
        <p:spPr>
          <a:xfrm>
            <a:off x="348093" y="812613"/>
            <a:ext cx="5238913" cy="1384995"/>
          </a:xfrm>
          <a:prstGeom prst="rect">
            <a:avLst/>
          </a:prstGeom>
          <a:solidFill>
            <a:schemeClr val="accent2">
              <a:lumMod val="20000"/>
              <a:lumOff val="80000"/>
            </a:schemeClr>
          </a:solidFill>
          <a:ln>
            <a:solidFill>
              <a:srgbClr val="C00000"/>
            </a:solidFill>
          </a:ln>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es-CO" sz="2800" dirty="0">
                <a:ln>
                  <a:solidFill>
                    <a:schemeClr val="tx1"/>
                  </a:solidFill>
                </a:ln>
                <a:solidFill>
                  <a:srgbClr val="C00000"/>
                </a:solidFill>
                <a:effectLst>
                  <a:outerShdw blurRad="38100" dist="38100" dir="2700000" algn="tl">
                    <a:srgbClr val="000000">
                      <a:alpha val="43137"/>
                    </a:srgbClr>
                  </a:outerShdw>
                </a:effectLst>
                <a:latin typeface="Eras Bold ITC" panose="020B0907030504020204" pitchFamily="34" charset="0"/>
              </a:rPr>
              <a:t>H</a:t>
            </a:r>
            <a:r>
              <a:rPr lang="es-CO" sz="2800" dirty="0" smtClean="0">
                <a:ln>
                  <a:solidFill>
                    <a:schemeClr val="tx1"/>
                  </a:solidFill>
                </a:ln>
                <a:solidFill>
                  <a:srgbClr val="C00000"/>
                </a:solidFill>
                <a:effectLst>
                  <a:outerShdw blurRad="38100" dist="38100" dir="2700000" algn="tl">
                    <a:srgbClr val="000000">
                      <a:alpha val="43137"/>
                    </a:srgbClr>
                  </a:outerShdw>
                </a:effectLst>
                <a:latin typeface="Eras Bold ITC" panose="020B0907030504020204" pitchFamily="34" charset="0"/>
              </a:rPr>
              <a:t>umaniza </a:t>
            </a:r>
            <a:r>
              <a:rPr lang="es-CO" sz="2800" dirty="0">
                <a:ln>
                  <a:solidFill>
                    <a:schemeClr val="tx1"/>
                  </a:solidFill>
                </a:ln>
                <a:solidFill>
                  <a:srgbClr val="C00000"/>
                </a:solidFill>
                <a:effectLst>
                  <a:outerShdw blurRad="38100" dist="38100" dir="2700000" algn="tl">
                    <a:srgbClr val="000000">
                      <a:alpha val="43137"/>
                    </a:srgbClr>
                  </a:outerShdw>
                </a:effectLst>
                <a:latin typeface="Eras Bold ITC" panose="020B0907030504020204" pitchFamily="34" charset="0"/>
              </a:rPr>
              <a:t>y </a:t>
            </a:r>
            <a:r>
              <a:rPr lang="es-CO" sz="2800" dirty="0" smtClean="0">
                <a:ln>
                  <a:solidFill>
                    <a:schemeClr val="tx1"/>
                  </a:solidFill>
                </a:ln>
                <a:solidFill>
                  <a:srgbClr val="C00000"/>
                </a:solidFill>
                <a:effectLst>
                  <a:outerShdw blurRad="38100" dist="38100" dir="2700000" algn="tl">
                    <a:srgbClr val="000000">
                      <a:alpha val="43137"/>
                    </a:srgbClr>
                  </a:outerShdw>
                </a:effectLst>
                <a:latin typeface="Eras Bold ITC" panose="020B0907030504020204" pitchFamily="34" charset="0"/>
              </a:rPr>
              <a:t>ameniza </a:t>
            </a:r>
            <a:r>
              <a:rPr lang="es-CO" sz="2800" dirty="0">
                <a:ln>
                  <a:solidFill>
                    <a:schemeClr val="tx1"/>
                  </a:solidFill>
                </a:ln>
                <a:solidFill>
                  <a:srgbClr val="C00000"/>
                </a:solidFill>
                <a:effectLst>
                  <a:outerShdw blurRad="38100" dist="38100" dir="2700000" algn="tl">
                    <a:srgbClr val="000000">
                      <a:alpha val="43137"/>
                    </a:srgbClr>
                  </a:outerShdw>
                </a:effectLst>
                <a:latin typeface="Eras Bold ITC" panose="020B0907030504020204" pitchFamily="34" charset="0"/>
              </a:rPr>
              <a:t>el </a:t>
            </a:r>
            <a:r>
              <a:rPr lang="es-CO" sz="2800" dirty="0" smtClean="0">
                <a:ln>
                  <a:solidFill>
                    <a:schemeClr val="tx1"/>
                  </a:solidFill>
                </a:ln>
                <a:solidFill>
                  <a:srgbClr val="C00000"/>
                </a:solidFill>
                <a:effectLst>
                  <a:outerShdw blurRad="38100" dist="38100" dir="2700000" algn="tl">
                    <a:srgbClr val="000000">
                      <a:alpha val="43137"/>
                    </a:srgbClr>
                  </a:outerShdw>
                </a:effectLst>
                <a:latin typeface="Eras Bold ITC" panose="020B0907030504020204" pitchFamily="34" charset="0"/>
              </a:rPr>
              <a:t>relato. Pone </a:t>
            </a:r>
            <a:r>
              <a:rPr lang="es-CO" sz="2800" dirty="0">
                <a:ln>
                  <a:solidFill>
                    <a:schemeClr val="tx1"/>
                  </a:solidFill>
                </a:ln>
                <a:solidFill>
                  <a:srgbClr val="C00000"/>
                </a:solidFill>
                <a:effectLst>
                  <a:outerShdw blurRad="38100" dist="38100" dir="2700000" algn="tl">
                    <a:srgbClr val="000000">
                      <a:alpha val="43137"/>
                    </a:srgbClr>
                  </a:outerShdw>
                </a:effectLst>
                <a:latin typeface="Eras Bold ITC" panose="020B0907030504020204" pitchFamily="34" charset="0"/>
              </a:rPr>
              <a:t>rostro y, en este caso voz, al reportaje</a:t>
            </a:r>
          </a:p>
        </p:txBody>
      </p:sp>
      <p:sp>
        <p:nvSpPr>
          <p:cNvPr id="9" name="Rectángulo 8"/>
          <p:cNvSpPr/>
          <p:nvPr/>
        </p:nvSpPr>
        <p:spPr>
          <a:xfrm>
            <a:off x="348093" y="2506039"/>
            <a:ext cx="11526229" cy="3970318"/>
          </a:xfrm>
          <a:prstGeom prst="rect">
            <a:avLst/>
          </a:prstGeom>
        </p:spPr>
        <p:txBody>
          <a:bodyPr wrap="square">
            <a:spAutoFit/>
          </a:bodyPr>
          <a:lstStyle/>
          <a:p>
            <a:pPr marR="0" algn="just"/>
            <a:r>
              <a:rPr lang="es-CO" b="1" u="sng" dirty="0">
                <a:solidFill>
                  <a:srgbClr val="000000"/>
                </a:solidFill>
                <a:latin typeface="Century Gothic" panose="020B0502020202020204" pitchFamily="34" charset="0"/>
              </a:rPr>
              <a:t>LOC 1</a:t>
            </a:r>
            <a:r>
              <a:rPr lang="es-CO" b="1" dirty="0">
                <a:solidFill>
                  <a:srgbClr val="000000"/>
                </a:solidFill>
                <a:latin typeface="Century Gothic" panose="020B0502020202020204" pitchFamily="34" charset="0"/>
              </a:rPr>
              <a:t>: A la fábrica de Braun, en Espulgues, a 15 km de Barcelona, le queda menos de año y medio de vida. Se va. Se va a hacer batidoras a China y planchas de vapor a los países del Este. Eso cuenta quien lleva más de 30 años en esa cadena de montaje. </a:t>
            </a:r>
            <a:endParaRPr lang="es-CO" b="1" dirty="0" smtClean="0">
              <a:solidFill>
                <a:srgbClr val="000000"/>
              </a:solidFill>
              <a:latin typeface="Century Gothic" panose="020B0502020202020204" pitchFamily="34" charset="0"/>
            </a:endParaRPr>
          </a:p>
          <a:p>
            <a:pPr marR="0" algn="just"/>
            <a:endParaRPr lang="es-CO" b="1" dirty="0">
              <a:solidFill>
                <a:srgbClr val="000000"/>
              </a:solidFill>
              <a:latin typeface="Century Gothic" panose="020B0502020202020204" pitchFamily="34" charset="0"/>
            </a:endParaRPr>
          </a:p>
          <a:p>
            <a:pPr marR="0" algn="just"/>
            <a:r>
              <a:rPr lang="es-CO" b="1" u="sng" dirty="0">
                <a:solidFill>
                  <a:srgbClr val="000000"/>
                </a:solidFill>
                <a:latin typeface="Century Gothic" panose="020B0502020202020204" pitchFamily="34" charset="0"/>
              </a:rPr>
              <a:t>CORTE DE PRIMERA TRABAJADORA</a:t>
            </a:r>
            <a:r>
              <a:rPr lang="es-CO" b="1" dirty="0">
                <a:solidFill>
                  <a:srgbClr val="000000"/>
                </a:solidFill>
                <a:latin typeface="Century Gothic" panose="020B0502020202020204" pitchFamily="34" charset="0"/>
              </a:rPr>
              <a:t>: Hemos crecido aquí, la mayoría de nosotras hemos entrado a lo mejor con 15, 16 17 años y entonces, pues bueno, no es simplemente, no se trata de una empresa sin más. Se trata de tu casa. Realmente, pues bueno, ves que los compañeros pues (ROMPE A LLORAR)… no puedo continuar. </a:t>
            </a:r>
            <a:endParaRPr lang="es-CO" b="1" dirty="0" smtClean="0">
              <a:solidFill>
                <a:srgbClr val="000000"/>
              </a:solidFill>
              <a:latin typeface="Century Gothic" panose="020B0502020202020204" pitchFamily="34" charset="0"/>
            </a:endParaRPr>
          </a:p>
          <a:p>
            <a:pPr marR="0" algn="just"/>
            <a:endParaRPr lang="es-CO" b="1" dirty="0">
              <a:solidFill>
                <a:srgbClr val="000000"/>
              </a:solidFill>
              <a:latin typeface="Century Gothic" panose="020B0502020202020204" pitchFamily="34" charset="0"/>
            </a:endParaRPr>
          </a:p>
          <a:p>
            <a:pPr marR="0" algn="just"/>
            <a:r>
              <a:rPr lang="es-CO" b="1" u="sng" dirty="0">
                <a:solidFill>
                  <a:srgbClr val="000000"/>
                </a:solidFill>
                <a:latin typeface="Century Gothic" panose="020B0502020202020204" pitchFamily="34" charset="0"/>
              </a:rPr>
              <a:t>LOC 1</a:t>
            </a:r>
            <a:r>
              <a:rPr lang="es-CO" b="1" dirty="0">
                <a:solidFill>
                  <a:srgbClr val="000000"/>
                </a:solidFill>
                <a:latin typeface="Century Gothic" panose="020B0502020202020204" pitchFamily="34" charset="0"/>
              </a:rPr>
              <a:t>: Y como ella 760 trabajadores más, casi 800 rotos, casi 800 descosidos. </a:t>
            </a:r>
            <a:endParaRPr lang="es-CO" b="1" dirty="0" smtClean="0">
              <a:solidFill>
                <a:srgbClr val="000000"/>
              </a:solidFill>
              <a:latin typeface="Century Gothic" panose="020B0502020202020204" pitchFamily="34" charset="0"/>
            </a:endParaRPr>
          </a:p>
          <a:p>
            <a:pPr marR="0" algn="just"/>
            <a:endParaRPr lang="es-CO" b="1" dirty="0">
              <a:solidFill>
                <a:srgbClr val="000000"/>
              </a:solidFill>
              <a:latin typeface="Century Gothic" panose="020B0502020202020204" pitchFamily="34" charset="0"/>
            </a:endParaRPr>
          </a:p>
          <a:p>
            <a:pPr marR="0" algn="just"/>
            <a:r>
              <a:rPr lang="es-CO" b="1" u="sng" dirty="0">
                <a:solidFill>
                  <a:srgbClr val="000000"/>
                </a:solidFill>
                <a:latin typeface="Century Gothic" panose="020B0502020202020204" pitchFamily="34" charset="0"/>
              </a:rPr>
              <a:t>CORTE DE SEGUNDA TRABAJADORA:</a:t>
            </a:r>
            <a:r>
              <a:rPr lang="es-CO" b="1" dirty="0">
                <a:solidFill>
                  <a:srgbClr val="000000"/>
                </a:solidFill>
                <a:latin typeface="Century Gothic" panose="020B0502020202020204" pitchFamily="34" charset="0"/>
              </a:rPr>
              <a:t> se me parte por la mitad, tengo que seguir buscando otro trabajo. Algunos, para la edad soy muy mayor y para otras cosas soy muy joven. Y entonces pues la verdad es que es muy duro, muy duro. </a:t>
            </a:r>
            <a:endParaRPr lang="es-CO" b="1" dirty="0"/>
          </a:p>
        </p:txBody>
      </p:sp>
      <p:sp>
        <p:nvSpPr>
          <p:cNvPr id="10" name="Rectángulo 9"/>
          <p:cNvSpPr/>
          <p:nvPr/>
        </p:nvSpPr>
        <p:spPr>
          <a:xfrm>
            <a:off x="7065930" y="1759852"/>
            <a:ext cx="2528256" cy="707886"/>
          </a:xfrm>
          <a:prstGeom prst="rect">
            <a:avLst/>
          </a:prstGeom>
        </p:spPr>
        <p:txBody>
          <a:bodyPr wrap="none">
            <a:spAutoFit/>
          </a:bodyPr>
          <a:lstStyle/>
          <a:p>
            <a:r>
              <a:rPr lang="es-CO" sz="4000" b="1" dirty="0" smtClean="0">
                <a:ln w="22225">
                  <a:solidFill>
                    <a:schemeClr val="accent2"/>
                  </a:solidFill>
                  <a:prstDash val="solid"/>
                </a:ln>
                <a:solidFill>
                  <a:schemeClr val="accent2">
                    <a:lumMod val="40000"/>
                    <a:lumOff val="60000"/>
                  </a:schemeClr>
                </a:solidFill>
                <a:latin typeface="Brush Script MT" panose="03060802040406070304" pitchFamily="66" charset="0"/>
                <a:sym typeface="Wingdings" panose="05000000000000000000" pitchFamily="2" charset="2"/>
              </a:rPr>
              <a:t>EJEMPLO:</a:t>
            </a:r>
            <a:endParaRPr lang="es-CO" sz="4000" b="1" dirty="0">
              <a:ln w="22225">
                <a:solidFill>
                  <a:schemeClr val="accent2"/>
                </a:solidFill>
                <a:prstDash val="solid"/>
              </a:ln>
              <a:solidFill>
                <a:schemeClr val="accent2">
                  <a:lumMod val="40000"/>
                  <a:lumOff val="60000"/>
                </a:schemeClr>
              </a:solidFill>
              <a:latin typeface="Brush Script MT" panose="03060802040406070304" pitchFamily="66" charset="0"/>
            </a:endParaRPr>
          </a:p>
        </p:txBody>
      </p:sp>
    </p:spTree>
    <p:extLst>
      <p:ext uri="{BB962C8B-B14F-4D97-AF65-F5344CB8AC3E}">
        <p14:creationId xmlns:p14="http://schemas.microsoft.com/office/powerpoint/2010/main" val="2523214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500" fill="hold"/>
                                        <p:tgtEl>
                                          <p:spTgt spid="7"/>
                                        </p:tgtEl>
                                        <p:attrNameLst>
                                          <p:attrName>ppt_x</p:attrName>
                                        </p:attrNameLst>
                                      </p:cBhvr>
                                      <p:tavLst>
                                        <p:tav tm="0">
                                          <p:val>
                                            <p:strVal val="#ppt_x"/>
                                          </p:val>
                                        </p:tav>
                                        <p:tav tm="100000">
                                          <p:val>
                                            <p:strVal val="#ppt_x"/>
                                          </p:val>
                                        </p:tav>
                                      </p:tavLst>
                                    </p:anim>
                                    <p:anim calcmode="lin" valueType="num">
                                      <p:cBhvr additive="base">
                                        <p:cTn id="19"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53" presetClass="entr" presetSubtype="16"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p:cTn id="24" dur="500" fill="hold"/>
                                        <p:tgtEl>
                                          <p:spTgt spid="8"/>
                                        </p:tgtEl>
                                        <p:attrNameLst>
                                          <p:attrName>ppt_w</p:attrName>
                                        </p:attrNameLst>
                                      </p:cBhvr>
                                      <p:tavLst>
                                        <p:tav tm="0">
                                          <p:val>
                                            <p:fltVal val="0"/>
                                          </p:val>
                                        </p:tav>
                                        <p:tav tm="100000">
                                          <p:val>
                                            <p:strVal val="#ppt_w"/>
                                          </p:val>
                                        </p:tav>
                                      </p:tavLst>
                                    </p:anim>
                                    <p:anim calcmode="lin" valueType="num">
                                      <p:cBhvr>
                                        <p:cTn id="25" dur="500" fill="hold"/>
                                        <p:tgtEl>
                                          <p:spTgt spid="8"/>
                                        </p:tgtEl>
                                        <p:attrNameLst>
                                          <p:attrName>ppt_h</p:attrName>
                                        </p:attrNameLst>
                                      </p:cBhvr>
                                      <p:tavLst>
                                        <p:tav tm="0">
                                          <p:val>
                                            <p:fltVal val="0"/>
                                          </p:val>
                                        </p:tav>
                                        <p:tav tm="100000">
                                          <p:val>
                                            <p:strVal val="#ppt_h"/>
                                          </p:val>
                                        </p:tav>
                                      </p:tavLst>
                                    </p:anim>
                                    <p:animEffect transition="in" filter="fade">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barn(inVertical)">
                                      <p:cBhvr>
                                        <p:cTn id="31" dur="500"/>
                                        <p:tgtEl>
                                          <p:spTgt spid="10"/>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barn(inVertical)">
                                      <p:cBhvr>
                                        <p:cTn id="3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animBg="1"/>
      <p:bldP spid="9" grpId="0"/>
      <p:bldP spid="10"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tras en madera">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TM03090434[[fn=Madera]]</Template>
  <TotalTime>192</TotalTime>
  <Words>1894</Words>
  <Application>Microsoft Office PowerPoint</Application>
  <PresentationFormat>Panorámica</PresentationFormat>
  <Paragraphs>102</Paragraphs>
  <Slides>13</Slides>
  <Notes>0</Notes>
  <HiddenSlides>0</HiddenSlides>
  <MMClips>0</MMClips>
  <ScaleCrop>false</ScaleCrop>
  <HeadingPairs>
    <vt:vector size="6" baseType="variant">
      <vt:variant>
        <vt:lpstr>Fuentes usadas</vt:lpstr>
      </vt:variant>
      <vt:variant>
        <vt:i4>14</vt:i4>
      </vt:variant>
      <vt:variant>
        <vt:lpstr>Tema</vt:lpstr>
      </vt:variant>
      <vt:variant>
        <vt:i4>1</vt:i4>
      </vt:variant>
      <vt:variant>
        <vt:lpstr>Títulos de diapositiva</vt:lpstr>
      </vt:variant>
      <vt:variant>
        <vt:i4>13</vt:i4>
      </vt:variant>
    </vt:vector>
  </HeadingPairs>
  <TitlesOfParts>
    <vt:vector size="28" baseType="lpstr">
      <vt:lpstr>Arial</vt:lpstr>
      <vt:lpstr>Arial Black</vt:lpstr>
      <vt:lpstr>Brush Script MT</vt:lpstr>
      <vt:lpstr>Calibri</vt:lpstr>
      <vt:lpstr>Castellar</vt:lpstr>
      <vt:lpstr>Century Gothic</vt:lpstr>
      <vt:lpstr>Cooper Black</vt:lpstr>
      <vt:lpstr>David</vt:lpstr>
      <vt:lpstr>Eras Bold ITC</vt:lpstr>
      <vt:lpstr>Gabriola</vt:lpstr>
      <vt:lpstr>Rockwell</vt:lpstr>
      <vt:lpstr>Rockwell Condensed</vt:lpstr>
      <vt:lpstr>Times New Roman</vt:lpstr>
      <vt:lpstr>Wingdings</vt:lpstr>
      <vt:lpstr>Letras en madera</vt:lpstr>
      <vt:lpstr>La estructura del reportaje en radio</vt:lpstr>
      <vt:lpstr>¿QUÉ ES?</vt:lpstr>
      <vt:lpstr>LA APERTURA</vt:lpstr>
      <vt:lpstr>3. La apertura narrativa</vt:lpstr>
      <vt:lpstr>Presentación de PowerPoint</vt:lpstr>
      <vt:lpstr>Presentación de PowerPoint</vt:lpstr>
      <vt:lpstr>Presentación de PowerPoint</vt:lpstr>
      <vt:lpstr>La apertura simbólica </vt:lpstr>
      <vt:lpstr>Presentación de PowerPoint</vt:lpstr>
      <vt:lpstr>EL DESARROLLO</vt:lpstr>
      <vt:lpstr>Presentación de PowerPoint</vt:lpstr>
      <vt:lpstr>EL DESARROLLO por bloques</vt:lpstr>
      <vt:lpstr>Ejemplo EL REPORTAJE DE Toñi Fernández (Cadena SER) dedicado a las enfermedades laborales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estructura del reportaje en radio</dc:title>
  <dc:creator>Paula Soto</dc:creator>
  <cp:lastModifiedBy>Rossana Gisel</cp:lastModifiedBy>
  <cp:revision>23</cp:revision>
  <dcterms:created xsi:type="dcterms:W3CDTF">2016-05-12T14:26:33Z</dcterms:created>
  <dcterms:modified xsi:type="dcterms:W3CDTF">2016-05-17T00:37:44Z</dcterms:modified>
</cp:coreProperties>
</file>