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9" r:id="rId11"/>
    <p:sldId id="268" r:id="rId12"/>
    <p:sldId id="271" r:id="rId13"/>
    <p:sldId id="266" r:id="rId14"/>
    <p:sldId id="267" r:id="rId15"/>
    <p:sldId id="265" r:id="rId16"/>
  </p:sldIdLst>
  <p:sldSz cx="1080135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924" y="12"/>
      </p:cViewPr>
      <p:guideLst>
        <p:guide orient="horz" pos="2160"/>
        <p:guide pos="34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EF495-26E6-4119-A06E-8078A4FB7EB6}" type="doc">
      <dgm:prSet loTypeId="urn:microsoft.com/office/officeart/2005/8/layout/process1" loCatId="process" qsTypeId="urn:microsoft.com/office/officeart/2005/8/quickstyle/simple5" qsCatId="simple" csTypeId="urn:microsoft.com/office/officeart/2005/8/colors/colorful5" csCatId="colorful" phldr="1"/>
      <dgm:spPr/>
    </dgm:pt>
    <dgm:pt modelId="{BA5C3C32-C3A5-487B-98F5-5020400F67BD}">
      <dgm:prSet phldrT="[Texto]"/>
      <dgm:spPr/>
      <dgm:t>
        <a:bodyPr/>
        <a:lstStyle/>
        <a:p>
          <a:r>
            <a:rPr lang="es-CO" dirty="0"/>
            <a:t>Apertura</a:t>
          </a:r>
        </a:p>
      </dgm:t>
    </dgm:pt>
    <dgm:pt modelId="{BD72F3DE-03D8-4C43-92FE-3E7029B905C4}" type="parTrans" cxnId="{564454C4-EDB8-4499-8323-63B7B645CB49}">
      <dgm:prSet/>
      <dgm:spPr/>
      <dgm:t>
        <a:bodyPr/>
        <a:lstStyle/>
        <a:p>
          <a:endParaRPr lang="es-CO"/>
        </a:p>
      </dgm:t>
    </dgm:pt>
    <dgm:pt modelId="{695BCC50-AE2A-4E95-9073-C83A8AB57D82}" type="sibTrans" cxnId="{564454C4-EDB8-4499-8323-63B7B645CB49}">
      <dgm:prSet/>
      <dgm:spPr/>
      <dgm:t>
        <a:bodyPr/>
        <a:lstStyle/>
        <a:p>
          <a:endParaRPr lang="es-CO"/>
        </a:p>
      </dgm:t>
    </dgm:pt>
    <dgm:pt modelId="{4F269D46-2B89-4A9F-A1C2-C1A326F961C7}">
      <dgm:prSet phldrT="[Texto]"/>
      <dgm:spPr/>
      <dgm:t>
        <a:bodyPr/>
        <a:lstStyle/>
        <a:p>
          <a:r>
            <a:rPr lang="es-CO" dirty="0"/>
            <a:t>Desarrollo</a:t>
          </a:r>
        </a:p>
      </dgm:t>
    </dgm:pt>
    <dgm:pt modelId="{8769427D-73FA-49A9-ACA4-1A1E45C3F34A}" type="parTrans" cxnId="{19914FA4-7961-40E5-8B80-4458016FA0E9}">
      <dgm:prSet/>
      <dgm:spPr/>
      <dgm:t>
        <a:bodyPr/>
        <a:lstStyle/>
        <a:p>
          <a:endParaRPr lang="es-CO"/>
        </a:p>
      </dgm:t>
    </dgm:pt>
    <dgm:pt modelId="{1148FDC2-3967-4550-8096-6AD5A70F9977}" type="sibTrans" cxnId="{19914FA4-7961-40E5-8B80-4458016FA0E9}">
      <dgm:prSet/>
      <dgm:spPr/>
      <dgm:t>
        <a:bodyPr/>
        <a:lstStyle/>
        <a:p>
          <a:endParaRPr lang="es-CO"/>
        </a:p>
      </dgm:t>
    </dgm:pt>
    <dgm:pt modelId="{A7EA7D32-34B0-4910-9E8E-2AB58D80B154}">
      <dgm:prSet phldrT="[Texto]"/>
      <dgm:spPr/>
      <dgm:t>
        <a:bodyPr/>
        <a:lstStyle/>
        <a:p>
          <a:r>
            <a:rPr lang="es-CO" dirty="0"/>
            <a:t>Cierre</a:t>
          </a:r>
        </a:p>
      </dgm:t>
    </dgm:pt>
    <dgm:pt modelId="{72C080F3-E84A-4E2E-8340-296A9A0A1952}" type="parTrans" cxnId="{8CCFF5AB-9BA3-49A1-807A-C33776719B97}">
      <dgm:prSet/>
      <dgm:spPr/>
      <dgm:t>
        <a:bodyPr/>
        <a:lstStyle/>
        <a:p>
          <a:endParaRPr lang="es-CO"/>
        </a:p>
      </dgm:t>
    </dgm:pt>
    <dgm:pt modelId="{D03B4092-1BC2-48C3-AE4F-DA9E49550C52}" type="sibTrans" cxnId="{8CCFF5AB-9BA3-49A1-807A-C33776719B97}">
      <dgm:prSet/>
      <dgm:spPr/>
      <dgm:t>
        <a:bodyPr/>
        <a:lstStyle/>
        <a:p>
          <a:endParaRPr lang="es-CO"/>
        </a:p>
      </dgm:t>
    </dgm:pt>
    <dgm:pt modelId="{F1BEAF13-9D41-4BB3-920D-2096F19A6EDF}" type="pres">
      <dgm:prSet presAssocID="{1E7EF495-26E6-4119-A06E-8078A4FB7EB6}" presName="Name0" presStyleCnt="0">
        <dgm:presLayoutVars>
          <dgm:dir/>
          <dgm:resizeHandles val="exact"/>
        </dgm:presLayoutVars>
      </dgm:prSet>
      <dgm:spPr/>
    </dgm:pt>
    <dgm:pt modelId="{6FBB8329-3709-4A45-B0D0-149DFDDD2469}" type="pres">
      <dgm:prSet presAssocID="{BA5C3C32-C3A5-487B-98F5-5020400F67BD}" presName="node" presStyleLbl="node1" presStyleIdx="0" presStyleCnt="3">
        <dgm:presLayoutVars>
          <dgm:bulletEnabled val="1"/>
        </dgm:presLayoutVars>
      </dgm:prSet>
      <dgm:spPr/>
      <dgm:t>
        <a:bodyPr/>
        <a:lstStyle/>
        <a:p>
          <a:endParaRPr lang="es-CO"/>
        </a:p>
      </dgm:t>
    </dgm:pt>
    <dgm:pt modelId="{9E25938A-AE27-48E1-8331-25697EE77327}" type="pres">
      <dgm:prSet presAssocID="{695BCC50-AE2A-4E95-9073-C83A8AB57D82}" presName="sibTrans" presStyleLbl="sibTrans2D1" presStyleIdx="0" presStyleCnt="2"/>
      <dgm:spPr/>
      <dgm:t>
        <a:bodyPr/>
        <a:lstStyle/>
        <a:p>
          <a:endParaRPr lang="es-CO"/>
        </a:p>
      </dgm:t>
    </dgm:pt>
    <dgm:pt modelId="{7ED941F4-B4E2-45F2-BBFF-07B576E038F1}" type="pres">
      <dgm:prSet presAssocID="{695BCC50-AE2A-4E95-9073-C83A8AB57D82}" presName="connectorText" presStyleLbl="sibTrans2D1" presStyleIdx="0" presStyleCnt="2"/>
      <dgm:spPr/>
      <dgm:t>
        <a:bodyPr/>
        <a:lstStyle/>
        <a:p>
          <a:endParaRPr lang="es-CO"/>
        </a:p>
      </dgm:t>
    </dgm:pt>
    <dgm:pt modelId="{408B5678-9481-48EE-972E-B55336B1A383}" type="pres">
      <dgm:prSet presAssocID="{4F269D46-2B89-4A9F-A1C2-C1A326F961C7}" presName="node" presStyleLbl="node1" presStyleIdx="1" presStyleCnt="3">
        <dgm:presLayoutVars>
          <dgm:bulletEnabled val="1"/>
        </dgm:presLayoutVars>
      </dgm:prSet>
      <dgm:spPr/>
      <dgm:t>
        <a:bodyPr/>
        <a:lstStyle/>
        <a:p>
          <a:endParaRPr lang="es-CO"/>
        </a:p>
      </dgm:t>
    </dgm:pt>
    <dgm:pt modelId="{137FE41B-7914-402B-9731-D5E27B152BEA}" type="pres">
      <dgm:prSet presAssocID="{1148FDC2-3967-4550-8096-6AD5A70F9977}" presName="sibTrans" presStyleLbl="sibTrans2D1" presStyleIdx="1" presStyleCnt="2"/>
      <dgm:spPr/>
      <dgm:t>
        <a:bodyPr/>
        <a:lstStyle/>
        <a:p>
          <a:endParaRPr lang="es-CO"/>
        </a:p>
      </dgm:t>
    </dgm:pt>
    <dgm:pt modelId="{4BCC02A4-6AE8-46B8-B352-C1FE662CB355}" type="pres">
      <dgm:prSet presAssocID="{1148FDC2-3967-4550-8096-6AD5A70F9977}" presName="connectorText" presStyleLbl="sibTrans2D1" presStyleIdx="1" presStyleCnt="2"/>
      <dgm:spPr/>
      <dgm:t>
        <a:bodyPr/>
        <a:lstStyle/>
        <a:p>
          <a:endParaRPr lang="es-CO"/>
        </a:p>
      </dgm:t>
    </dgm:pt>
    <dgm:pt modelId="{97FBB97B-390D-49C2-9BD4-FA95D0500D9C}" type="pres">
      <dgm:prSet presAssocID="{A7EA7D32-34B0-4910-9E8E-2AB58D80B154}" presName="node" presStyleLbl="node1" presStyleIdx="2" presStyleCnt="3">
        <dgm:presLayoutVars>
          <dgm:bulletEnabled val="1"/>
        </dgm:presLayoutVars>
      </dgm:prSet>
      <dgm:spPr/>
      <dgm:t>
        <a:bodyPr/>
        <a:lstStyle/>
        <a:p>
          <a:endParaRPr lang="es-CO"/>
        </a:p>
      </dgm:t>
    </dgm:pt>
  </dgm:ptLst>
  <dgm:cxnLst>
    <dgm:cxn modelId="{9F9C3F6C-DB59-4184-80A1-1C534F4E6EBE}" type="presOf" srcId="{1E7EF495-26E6-4119-A06E-8078A4FB7EB6}" destId="{F1BEAF13-9D41-4BB3-920D-2096F19A6EDF}" srcOrd="0" destOrd="0" presId="urn:microsoft.com/office/officeart/2005/8/layout/process1"/>
    <dgm:cxn modelId="{8EE86BC2-D9FE-458F-BE71-412B35A79A15}" type="presOf" srcId="{695BCC50-AE2A-4E95-9073-C83A8AB57D82}" destId="{7ED941F4-B4E2-45F2-BBFF-07B576E038F1}" srcOrd="1" destOrd="0" presId="urn:microsoft.com/office/officeart/2005/8/layout/process1"/>
    <dgm:cxn modelId="{232932CB-7C70-4CDF-813E-E03F530C807B}" type="presOf" srcId="{4F269D46-2B89-4A9F-A1C2-C1A326F961C7}" destId="{408B5678-9481-48EE-972E-B55336B1A383}" srcOrd="0" destOrd="0" presId="urn:microsoft.com/office/officeart/2005/8/layout/process1"/>
    <dgm:cxn modelId="{2E8591F2-4C1D-4783-A657-471401C84C7D}" type="presOf" srcId="{695BCC50-AE2A-4E95-9073-C83A8AB57D82}" destId="{9E25938A-AE27-48E1-8331-25697EE77327}" srcOrd="0" destOrd="0" presId="urn:microsoft.com/office/officeart/2005/8/layout/process1"/>
    <dgm:cxn modelId="{553C728C-25E9-405A-B563-EC62C9D64D15}" type="presOf" srcId="{1148FDC2-3967-4550-8096-6AD5A70F9977}" destId="{4BCC02A4-6AE8-46B8-B352-C1FE662CB355}" srcOrd="1" destOrd="0" presId="urn:microsoft.com/office/officeart/2005/8/layout/process1"/>
    <dgm:cxn modelId="{DFBE05CD-1521-4382-BAEB-382E88E81732}" type="presOf" srcId="{1148FDC2-3967-4550-8096-6AD5A70F9977}" destId="{137FE41B-7914-402B-9731-D5E27B152BEA}" srcOrd="0" destOrd="0" presId="urn:microsoft.com/office/officeart/2005/8/layout/process1"/>
    <dgm:cxn modelId="{013DA1F8-8830-4CF4-968B-7F2EBEE85CAC}" type="presOf" srcId="{A7EA7D32-34B0-4910-9E8E-2AB58D80B154}" destId="{97FBB97B-390D-49C2-9BD4-FA95D0500D9C}" srcOrd="0" destOrd="0" presId="urn:microsoft.com/office/officeart/2005/8/layout/process1"/>
    <dgm:cxn modelId="{8CCFF5AB-9BA3-49A1-807A-C33776719B97}" srcId="{1E7EF495-26E6-4119-A06E-8078A4FB7EB6}" destId="{A7EA7D32-34B0-4910-9E8E-2AB58D80B154}" srcOrd="2" destOrd="0" parTransId="{72C080F3-E84A-4E2E-8340-296A9A0A1952}" sibTransId="{D03B4092-1BC2-48C3-AE4F-DA9E49550C52}"/>
    <dgm:cxn modelId="{0D721DAF-DDF4-4615-B69D-A2B66FE18B82}" type="presOf" srcId="{BA5C3C32-C3A5-487B-98F5-5020400F67BD}" destId="{6FBB8329-3709-4A45-B0D0-149DFDDD2469}" srcOrd="0" destOrd="0" presId="urn:microsoft.com/office/officeart/2005/8/layout/process1"/>
    <dgm:cxn modelId="{564454C4-EDB8-4499-8323-63B7B645CB49}" srcId="{1E7EF495-26E6-4119-A06E-8078A4FB7EB6}" destId="{BA5C3C32-C3A5-487B-98F5-5020400F67BD}" srcOrd="0" destOrd="0" parTransId="{BD72F3DE-03D8-4C43-92FE-3E7029B905C4}" sibTransId="{695BCC50-AE2A-4E95-9073-C83A8AB57D82}"/>
    <dgm:cxn modelId="{19914FA4-7961-40E5-8B80-4458016FA0E9}" srcId="{1E7EF495-26E6-4119-A06E-8078A4FB7EB6}" destId="{4F269D46-2B89-4A9F-A1C2-C1A326F961C7}" srcOrd="1" destOrd="0" parTransId="{8769427D-73FA-49A9-ACA4-1A1E45C3F34A}" sibTransId="{1148FDC2-3967-4550-8096-6AD5A70F9977}"/>
    <dgm:cxn modelId="{95CAB0F4-E827-456C-BA7A-F586B57E7F38}" type="presParOf" srcId="{F1BEAF13-9D41-4BB3-920D-2096F19A6EDF}" destId="{6FBB8329-3709-4A45-B0D0-149DFDDD2469}" srcOrd="0" destOrd="0" presId="urn:microsoft.com/office/officeart/2005/8/layout/process1"/>
    <dgm:cxn modelId="{BFF01E44-2F83-4EF3-954E-4332B700EC24}" type="presParOf" srcId="{F1BEAF13-9D41-4BB3-920D-2096F19A6EDF}" destId="{9E25938A-AE27-48E1-8331-25697EE77327}" srcOrd="1" destOrd="0" presId="urn:microsoft.com/office/officeart/2005/8/layout/process1"/>
    <dgm:cxn modelId="{B3733093-C07A-4473-A100-67FF503000ED}" type="presParOf" srcId="{9E25938A-AE27-48E1-8331-25697EE77327}" destId="{7ED941F4-B4E2-45F2-BBFF-07B576E038F1}" srcOrd="0" destOrd="0" presId="urn:microsoft.com/office/officeart/2005/8/layout/process1"/>
    <dgm:cxn modelId="{06C8399F-B6BD-4B85-B3B6-D84ACFCE2DFD}" type="presParOf" srcId="{F1BEAF13-9D41-4BB3-920D-2096F19A6EDF}" destId="{408B5678-9481-48EE-972E-B55336B1A383}" srcOrd="2" destOrd="0" presId="urn:microsoft.com/office/officeart/2005/8/layout/process1"/>
    <dgm:cxn modelId="{2BAA0415-6AD7-4063-81F0-C2D7CAF7C56D}" type="presParOf" srcId="{F1BEAF13-9D41-4BB3-920D-2096F19A6EDF}" destId="{137FE41B-7914-402B-9731-D5E27B152BEA}" srcOrd="3" destOrd="0" presId="urn:microsoft.com/office/officeart/2005/8/layout/process1"/>
    <dgm:cxn modelId="{1E5038B5-7E02-4286-9D13-8C32C2F75E57}" type="presParOf" srcId="{137FE41B-7914-402B-9731-D5E27B152BEA}" destId="{4BCC02A4-6AE8-46B8-B352-C1FE662CB355}" srcOrd="0" destOrd="0" presId="urn:microsoft.com/office/officeart/2005/8/layout/process1"/>
    <dgm:cxn modelId="{C79DFE38-5FD5-4A81-B97A-B2CAD4BBC9CD}" type="presParOf" srcId="{F1BEAF13-9D41-4BB3-920D-2096F19A6EDF}" destId="{97FBB97B-390D-49C2-9BD4-FA95D0500D9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7BAD7F-BC0A-48E0-B30E-D67ADDA15B34}" type="doc">
      <dgm:prSet loTypeId="urn:microsoft.com/office/officeart/2008/layout/AlternatingHexagons" loCatId="list" qsTypeId="urn:microsoft.com/office/officeart/2005/8/quickstyle/simple4" qsCatId="simple" csTypeId="urn:microsoft.com/office/officeart/2005/8/colors/colorful5" csCatId="colorful" phldr="1"/>
      <dgm:spPr/>
      <dgm:t>
        <a:bodyPr/>
        <a:lstStyle/>
        <a:p>
          <a:endParaRPr lang="es-CO"/>
        </a:p>
      </dgm:t>
    </dgm:pt>
    <dgm:pt modelId="{8D9C4593-CE9D-4329-9EAE-6EE1306B12E5}">
      <dgm:prSet phldrT="[Texto]" custT="1"/>
      <dgm:spPr/>
      <dgm:t>
        <a:bodyPr/>
        <a:lstStyle/>
        <a:p>
          <a:r>
            <a:rPr lang="es-CO" sz="2400" dirty="0">
              <a:solidFill>
                <a:schemeClr val="tx1"/>
              </a:solidFill>
              <a:effectLst>
                <a:outerShdw blurRad="38100" dist="38100" dir="2700000" algn="tl">
                  <a:srgbClr val="000000">
                    <a:alpha val="43137"/>
                  </a:srgbClr>
                </a:outerShdw>
              </a:effectLst>
              <a:latin typeface="Arial Rounded MT Bold" pitchFamily="34" charset="0"/>
            </a:rPr>
            <a:t>Pretensión sólo estilística </a:t>
          </a:r>
        </a:p>
      </dgm:t>
    </dgm:pt>
    <dgm:pt modelId="{C606DC9E-768D-4D7E-89B5-CF3123D281C4}" type="parTrans" cxnId="{E998A624-6B2E-4B0B-9ED8-5BC38476235B}">
      <dgm:prSet/>
      <dgm:spPr/>
      <dgm:t>
        <a:bodyPr/>
        <a:lstStyle/>
        <a:p>
          <a:endParaRPr lang="es-CO" sz="2400">
            <a:solidFill>
              <a:schemeClr val="tx1"/>
            </a:solidFill>
            <a:effectLst>
              <a:outerShdw blurRad="38100" dist="38100" dir="2700000" algn="tl">
                <a:srgbClr val="000000">
                  <a:alpha val="43137"/>
                </a:srgbClr>
              </a:outerShdw>
            </a:effectLst>
            <a:latin typeface="Arial Rounded MT Bold" pitchFamily="34" charset="0"/>
          </a:endParaRPr>
        </a:p>
      </dgm:t>
    </dgm:pt>
    <dgm:pt modelId="{B517B341-039D-44D2-8948-0FDBE8414772}" type="sibTrans" cxnId="{E998A624-6B2E-4B0B-9ED8-5BC38476235B}">
      <dgm:prSet custT="1"/>
      <dgm:spPr/>
      <dgm:t>
        <a:bodyPr/>
        <a:lstStyle/>
        <a:p>
          <a:endParaRPr lang="es-CO" sz="2400">
            <a:solidFill>
              <a:schemeClr val="tx1"/>
            </a:solidFill>
            <a:effectLst>
              <a:outerShdw blurRad="38100" dist="38100" dir="2700000" algn="tl">
                <a:srgbClr val="000000">
                  <a:alpha val="43137"/>
                </a:srgbClr>
              </a:outerShdw>
            </a:effectLst>
            <a:latin typeface="Arial Rounded MT Bold" pitchFamily="34" charset="0"/>
          </a:endParaRPr>
        </a:p>
      </dgm:t>
    </dgm:pt>
    <dgm:pt modelId="{3F7B2CDA-EA6E-4B2E-B2BE-4F32C2119656}">
      <dgm:prSet phldrT="[Texto]" custT="1"/>
      <dgm:spPr/>
      <dgm:t>
        <a:bodyPr/>
        <a:lstStyle/>
        <a:p>
          <a:pPr algn="ctr"/>
          <a:r>
            <a:rPr lang="es-CO" sz="2400" dirty="0">
              <a:solidFill>
                <a:schemeClr val="tx1"/>
              </a:solidFill>
              <a:effectLst>
                <a:outerShdw blurRad="38100" dist="38100" dir="2700000" algn="tl">
                  <a:srgbClr val="000000">
                    <a:alpha val="43137"/>
                  </a:srgbClr>
                </a:outerShdw>
              </a:effectLst>
              <a:latin typeface="Arial Rounded MT Bold" pitchFamily="34" charset="0"/>
            </a:rPr>
            <a:t>Presencia de juicios de valor </a:t>
          </a:r>
        </a:p>
      </dgm:t>
    </dgm:pt>
    <dgm:pt modelId="{22045822-31E9-41DC-9F29-BD40CC35C8DF}" type="parTrans" cxnId="{E9877734-C725-484E-AE80-F022C879CE51}">
      <dgm:prSet/>
      <dgm:spPr/>
      <dgm:t>
        <a:bodyPr/>
        <a:lstStyle/>
        <a:p>
          <a:endParaRPr lang="es-CO" sz="2400">
            <a:solidFill>
              <a:schemeClr val="tx1"/>
            </a:solidFill>
            <a:effectLst>
              <a:outerShdw blurRad="38100" dist="38100" dir="2700000" algn="tl">
                <a:srgbClr val="000000">
                  <a:alpha val="43137"/>
                </a:srgbClr>
              </a:outerShdw>
            </a:effectLst>
            <a:latin typeface="Arial Rounded MT Bold" pitchFamily="34" charset="0"/>
          </a:endParaRPr>
        </a:p>
      </dgm:t>
    </dgm:pt>
    <dgm:pt modelId="{E13D42A3-FC22-4B8E-959A-B73252355071}" type="sibTrans" cxnId="{E9877734-C725-484E-AE80-F022C879CE51}">
      <dgm:prSet/>
      <dgm:spPr/>
      <dgm:t>
        <a:bodyPr/>
        <a:lstStyle/>
        <a:p>
          <a:endParaRPr lang="es-CO" sz="2400">
            <a:solidFill>
              <a:schemeClr val="tx1"/>
            </a:solidFill>
            <a:effectLst>
              <a:outerShdw blurRad="38100" dist="38100" dir="2700000" algn="tl">
                <a:srgbClr val="000000">
                  <a:alpha val="43137"/>
                </a:srgbClr>
              </a:outerShdw>
            </a:effectLst>
            <a:latin typeface="Arial Rounded MT Bold" pitchFamily="34" charset="0"/>
          </a:endParaRPr>
        </a:p>
      </dgm:t>
    </dgm:pt>
    <dgm:pt modelId="{6FFA1F12-C550-4A1F-A79C-00E47835B648}">
      <dgm:prSet custT="1"/>
      <dgm:spPr/>
      <dgm:t>
        <a:bodyPr/>
        <a:lstStyle/>
        <a:p>
          <a:r>
            <a:rPr lang="es-CO" sz="2400" dirty="0">
              <a:solidFill>
                <a:schemeClr val="tx1"/>
              </a:solidFill>
              <a:effectLst>
                <a:outerShdw blurRad="38100" dist="38100" dir="2700000" algn="tl">
                  <a:srgbClr val="000000">
                    <a:alpha val="43137"/>
                  </a:srgbClr>
                </a:outerShdw>
              </a:effectLst>
              <a:latin typeface="Arial Rounded MT Bold" pitchFamily="34" charset="0"/>
            </a:rPr>
            <a:t>Falta de contextualización </a:t>
          </a:r>
        </a:p>
      </dgm:t>
    </dgm:pt>
    <dgm:pt modelId="{DDDA5D52-0440-4850-9DCD-4B97924A7EFE}" type="parTrans" cxnId="{61C21963-4DDC-47BB-9129-4AC676951753}">
      <dgm:prSet/>
      <dgm:spPr/>
      <dgm:t>
        <a:bodyPr/>
        <a:lstStyle/>
        <a:p>
          <a:endParaRPr lang="es-CO" sz="2400">
            <a:solidFill>
              <a:schemeClr val="tx1"/>
            </a:solidFill>
            <a:effectLst>
              <a:outerShdw blurRad="38100" dist="38100" dir="2700000" algn="tl">
                <a:srgbClr val="000000">
                  <a:alpha val="43137"/>
                </a:srgbClr>
              </a:outerShdw>
            </a:effectLst>
            <a:latin typeface="Arial Rounded MT Bold" pitchFamily="34" charset="0"/>
          </a:endParaRPr>
        </a:p>
      </dgm:t>
    </dgm:pt>
    <dgm:pt modelId="{4E84E5DB-570F-4D30-AF1E-2E2CFACE13AD}" type="sibTrans" cxnId="{61C21963-4DDC-47BB-9129-4AC676951753}">
      <dgm:prSet custT="1"/>
      <dgm:spPr/>
      <dgm:t>
        <a:bodyPr/>
        <a:lstStyle/>
        <a:p>
          <a:endParaRPr lang="es-CO" sz="2400">
            <a:solidFill>
              <a:schemeClr val="tx1"/>
            </a:solidFill>
            <a:effectLst>
              <a:outerShdw blurRad="38100" dist="38100" dir="2700000" algn="tl">
                <a:srgbClr val="000000">
                  <a:alpha val="43137"/>
                </a:srgbClr>
              </a:outerShdw>
            </a:effectLst>
            <a:latin typeface="Arial Rounded MT Bold" pitchFamily="34" charset="0"/>
          </a:endParaRPr>
        </a:p>
      </dgm:t>
    </dgm:pt>
    <dgm:pt modelId="{A6ABC6A0-F998-4D77-9C31-D3C6D1E02694}" type="pres">
      <dgm:prSet presAssocID="{447BAD7F-BC0A-48E0-B30E-D67ADDA15B34}" presName="Name0" presStyleCnt="0">
        <dgm:presLayoutVars>
          <dgm:chMax/>
          <dgm:chPref/>
          <dgm:dir/>
          <dgm:animLvl val="lvl"/>
        </dgm:presLayoutVars>
      </dgm:prSet>
      <dgm:spPr/>
      <dgm:t>
        <a:bodyPr/>
        <a:lstStyle/>
        <a:p>
          <a:endParaRPr lang="es-CO"/>
        </a:p>
      </dgm:t>
    </dgm:pt>
    <dgm:pt modelId="{2FA03ED7-97C1-40B9-80E6-E0333408BD90}" type="pres">
      <dgm:prSet presAssocID="{6FFA1F12-C550-4A1F-A79C-00E47835B648}" presName="composite" presStyleCnt="0"/>
      <dgm:spPr/>
    </dgm:pt>
    <dgm:pt modelId="{79036E12-8B16-4F75-98AA-8F52B2F16FAA}" type="pres">
      <dgm:prSet presAssocID="{6FFA1F12-C550-4A1F-A79C-00E47835B648}" presName="Parent1" presStyleLbl="node1" presStyleIdx="0" presStyleCnt="4" custLinFactX="-4733" custLinFactNeighborX="-100000" custLinFactNeighborY="-1176">
        <dgm:presLayoutVars>
          <dgm:chMax val="1"/>
          <dgm:chPref val="1"/>
          <dgm:bulletEnabled val="1"/>
        </dgm:presLayoutVars>
      </dgm:prSet>
      <dgm:spPr/>
      <dgm:t>
        <a:bodyPr/>
        <a:lstStyle/>
        <a:p>
          <a:endParaRPr lang="es-CO"/>
        </a:p>
      </dgm:t>
    </dgm:pt>
    <dgm:pt modelId="{7F874C45-8B61-490D-8DAF-92E535E2D925}" type="pres">
      <dgm:prSet presAssocID="{6FFA1F12-C550-4A1F-A79C-00E47835B648}" presName="Childtext1" presStyleLbl="revTx" presStyleIdx="0" presStyleCnt="2">
        <dgm:presLayoutVars>
          <dgm:chMax val="0"/>
          <dgm:chPref val="0"/>
          <dgm:bulletEnabled val="1"/>
        </dgm:presLayoutVars>
      </dgm:prSet>
      <dgm:spPr/>
    </dgm:pt>
    <dgm:pt modelId="{C5E3D219-04DE-4CBF-9EE9-A66823A78B9D}" type="pres">
      <dgm:prSet presAssocID="{6FFA1F12-C550-4A1F-A79C-00E47835B648}" presName="BalanceSpacing" presStyleCnt="0"/>
      <dgm:spPr/>
    </dgm:pt>
    <dgm:pt modelId="{C2624C92-86C1-478E-8AAF-3CD65465FACF}" type="pres">
      <dgm:prSet presAssocID="{6FFA1F12-C550-4A1F-A79C-00E47835B648}" presName="BalanceSpacing1" presStyleCnt="0"/>
      <dgm:spPr/>
    </dgm:pt>
    <dgm:pt modelId="{F22C2078-9035-42C3-9CEE-6D140F1C7199}" type="pres">
      <dgm:prSet presAssocID="{4E84E5DB-570F-4D30-AF1E-2E2CFACE13AD}" presName="Accent1Text" presStyleLbl="node1" presStyleIdx="1" presStyleCnt="4" custLinFactX="11656" custLinFactNeighborX="100000" custLinFactNeighborY="-1176"/>
      <dgm:spPr/>
      <dgm:t>
        <a:bodyPr/>
        <a:lstStyle/>
        <a:p>
          <a:endParaRPr lang="es-CO"/>
        </a:p>
      </dgm:t>
    </dgm:pt>
    <dgm:pt modelId="{C079B1D7-0CCF-426E-8847-093503124967}" type="pres">
      <dgm:prSet presAssocID="{4E84E5DB-570F-4D30-AF1E-2E2CFACE13AD}" presName="spaceBetweenRectangles" presStyleCnt="0"/>
      <dgm:spPr/>
    </dgm:pt>
    <dgm:pt modelId="{6057DB39-B59E-489D-8BB6-EF562D0E68BB}" type="pres">
      <dgm:prSet presAssocID="{8D9C4593-CE9D-4329-9EAE-6EE1306B12E5}" presName="composite" presStyleCnt="0"/>
      <dgm:spPr/>
    </dgm:pt>
    <dgm:pt modelId="{F38E5BBF-CE20-4FB8-8EE1-40DF87FE663A}" type="pres">
      <dgm:prSet presAssocID="{8D9C4593-CE9D-4329-9EAE-6EE1306B12E5}" presName="Parent1" presStyleLbl="node1" presStyleIdx="2" presStyleCnt="4">
        <dgm:presLayoutVars>
          <dgm:chMax val="1"/>
          <dgm:chPref val="1"/>
          <dgm:bulletEnabled val="1"/>
        </dgm:presLayoutVars>
      </dgm:prSet>
      <dgm:spPr/>
      <dgm:t>
        <a:bodyPr/>
        <a:lstStyle/>
        <a:p>
          <a:endParaRPr lang="es-CO"/>
        </a:p>
      </dgm:t>
    </dgm:pt>
    <dgm:pt modelId="{1FAA7BFC-AEC3-4765-AFAD-348AC6F1FBF2}" type="pres">
      <dgm:prSet presAssocID="{8D9C4593-CE9D-4329-9EAE-6EE1306B12E5}" presName="Childtext1" presStyleLbl="revTx" presStyleIdx="1" presStyleCnt="2" custScaleX="73642" custLinFactX="41411" custLinFactY="-43426" custLinFactNeighborX="100000" custLinFactNeighborY="-100000">
        <dgm:presLayoutVars>
          <dgm:chMax val="0"/>
          <dgm:chPref val="0"/>
          <dgm:bulletEnabled val="1"/>
        </dgm:presLayoutVars>
      </dgm:prSet>
      <dgm:spPr/>
      <dgm:t>
        <a:bodyPr/>
        <a:lstStyle/>
        <a:p>
          <a:endParaRPr lang="es-CO"/>
        </a:p>
      </dgm:t>
    </dgm:pt>
    <dgm:pt modelId="{B2C1BE76-5228-44A2-9790-ED0B3EDCC380}" type="pres">
      <dgm:prSet presAssocID="{8D9C4593-CE9D-4329-9EAE-6EE1306B12E5}" presName="BalanceSpacing" presStyleCnt="0"/>
      <dgm:spPr/>
    </dgm:pt>
    <dgm:pt modelId="{AF7C0045-3A71-4020-A53E-9910AABC1A03}" type="pres">
      <dgm:prSet presAssocID="{8D9C4593-CE9D-4329-9EAE-6EE1306B12E5}" presName="BalanceSpacing1" presStyleCnt="0"/>
      <dgm:spPr/>
    </dgm:pt>
    <dgm:pt modelId="{706BAADB-343E-4F64-9D6B-9DB45B5E9F1E}" type="pres">
      <dgm:prSet presAssocID="{B517B341-039D-44D2-8948-0FDBE8414772}" presName="Accent1Text" presStyleLbl="node1" presStyleIdx="3" presStyleCnt="4"/>
      <dgm:spPr/>
      <dgm:t>
        <a:bodyPr/>
        <a:lstStyle/>
        <a:p>
          <a:endParaRPr lang="es-CO"/>
        </a:p>
      </dgm:t>
    </dgm:pt>
  </dgm:ptLst>
  <dgm:cxnLst>
    <dgm:cxn modelId="{225FCA2E-1DE9-40FA-B188-3C7305E6E926}" type="presOf" srcId="{B517B341-039D-44D2-8948-0FDBE8414772}" destId="{706BAADB-343E-4F64-9D6B-9DB45B5E9F1E}" srcOrd="0" destOrd="0" presId="urn:microsoft.com/office/officeart/2008/layout/AlternatingHexagons"/>
    <dgm:cxn modelId="{6A581681-7265-45B3-8D96-B219942F09E2}" type="presOf" srcId="{447BAD7F-BC0A-48E0-B30E-D67ADDA15B34}" destId="{A6ABC6A0-F998-4D77-9C31-D3C6D1E02694}" srcOrd="0" destOrd="0" presId="urn:microsoft.com/office/officeart/2008/layout/AlternatingHexagons"/>
    <dgm:cxn modelId="{E9877734-C725-484E-AE80-F022C879CE51}" srcId="{8D9C4593-CE9D-4329-9EAE-6EE1306B12E5}" destId="{3F7B2CDA-EA6E-4B2E-B2BE-4F32C2119656}" srcOrd="0" destOrd="0" parTransId="{22045822-31E9-41DC-9F29-BD40CC35C8DF}" sibTransId="{E13D42A3-FC22-4B8E-959A-B73252355071}"/>
    <dgm:cxn modelId="{D435ABB8-8C8F-4FDA-9A81-3989DE06D158}" type="presOf" srcId="{6FFA1F12-C550-4A1F-A79C-00E47835B648}" destId="{79036E12-8B16-4F75-98AA-8F52B2F16FAA}" srcOrd="0" destOrd="0" presId="urn:microsoft.com/office/officeart/2008/layout/AlternatingHexagons"/>
    <dgm:cxn modelId="{91C40C5B-9587-4604-8EF9-F93201E1C926}" type="presOf" srcId="{8D9C4593-CE9D-4329-9EAE-6EE1306B12E5}" destId="{F38E5BBF-CE20-4FB8-8EE1-40DF87FE663A}" srcOrd="0" destOrd="0" presId="urn:microsoft.com/office/officeart/2008/layout/AlternatingHexagons"/>
    <dgm:cxn modelId="{2F4B903D-34BA-4D6D-AFAD-5F8DEDC8C86F}" type="presOf" srcId="{4E84E5DB-570F-4D30-AF1E-2E2CFACE13AD}" destId="{F22C2078-9035-42C3-9CEE-6D140F1C7199}" srcOrd="0" destOrd="0" presId="urn:microsoft.com/office/officeart/2008/layout/AlternatingHexagons"/>
    <dgm:cxn modelId="{61C21963-4DDC-47BB-9129-4AC676951753}" srcId="{447BAD7F-BC0A-48E0-B30E-D67ADDA15B34}" destId="{6FFA1F12-C550-4A1F-A79C-00E47835B648}" srcOrd="0" destOrd="0" parTransId="{DDDA5D52-0440-4850-9DCD-4B97924A7EFE}" sibTransId="{4E84E5DB-570F-4D30-AF1E-2E2CFACE13AD}"/>
    <dgm:cxn modelId="{1254C8D9-4B32-40BC-99D6-867E5C957481}" type="presOf" srcId="{3F7B2CDA-EA6E-4B2E-B2BE-4F32C2119656}" destId="{1FAA7BFC-AEC3-4765-AFAD-348AC6F1FBF2}" srcOrd="0" destOrd="0" presId="urn:microsoft.com/office/officeart/2008/layout/AlternatingHexagons"/>
    <dgm:cxn modelId="{E998A624-6B2E-4B0B-9ED8-5BC38476235B}" srcId="{447BAD7F-BC0A-48E0-B30E-D67ADDA15B34}" destId="{8D9C4593-CE9D-4329-9EAE-6EE1306B12E5}" srcOrd="1" destOrd="0" parTransId="{C606DC9E-768D-4D7E-89B5-CF3123D281C4}" sibTransId="{B517B341-039D-44D2-8948-0FDBE8414772}"/>
    <dgm:cxn modelId="{F09A6D8D-EFF2-4546-9EBE-6CC7596C2143}" type="presParOf" srcId="{A6ABC6A0-F998-4D77-9C31-D3C6D1E02694}" destId="{2FA03ED7-97C1-40B9-80E6-E0333408BD90}" srcOrd="0" destOrd="0" presId="urn:microsoft.com/office/officeart/2008/layout/AlternatingHexagons"/>
    <dgm:cxn modelId="{345780EE-17D0-4950-A445-7221CF35DE2F}" type="presParOf" srcId="{2FA03ED7-97C1-40B9-80E6-E0333408BD90}" destId="{79036E12-8B16-4F75-98AA-8F52B2F16FAA}" srcOrd="0" destOrd="0" presId="urn:microsoft.com/office/officeart/2008/layout/AlternatingHexagons"/>
    <dgm:cxn modelId="{19149745-0E7A-4991-855B-0DCEAA018932}" type="presParOf" srcId="{2FA03ED7-97C1-40B9-80E6-E0333408BD90}" destId="{7F874C45-8B61-490D-8DAF-92E535E2D925}" srcOrd="1" destOrd="0" presId="urn:microsoft.com/office/officeart/2008/layout/AlternatingHexagons"/>
    <dgm:cxn modelId="{9B76996B-5AA5-48D2-8B65-632919A5AF04}" type="presParOf" srcId="{2FA03ED7-97C1-40B9-80E6-E0333408BD90}" destId="{C5E3D219-04DE-4CBF-9EE9-A66823A78B9D}" srcOrd="2" destOrd="0" presId="urn:microsoft.com/office/officeart/2008/layout/AlternatingHexagons"/>
    <dgm:cxn modelId="{526558C1-E1DC-41D9-B47A-CB482B1A86A8}" type="presParOf" srcId="{2FA03ED7-97C1-40B9-80E6-E0333408BD90}" destId="{C2624C92-86C1-478E-8AAF-3CD65465FACF}" srcOrd="3" destOrd="0" presId="urn:microsoft.com/office/officeart/2008/layout/AlternatingHexagons"/>
    <dgm:cxn modelId="{0EC762B8-7B68-49A3-ABA8-6D9879BFCED7}" type="presParOf" srcId="{2FA03ED7-97C1-40B9-80E6-E0333408BD90}" destId="{F22C2078-9035-42C3-9CEE-6D140F1C7199}" srcOrd="4" destOrd="0" presId="urn:microsoft.com/office/officeart/2008/layout/AlternatingHexagons"/>
    <dgm:cxn modelId="{FC86A1F7-C807-4A17-BC75-22C524D1C91F}" type="presParOf" srcId="{A6ABC6A0-F998-4D77-9C31-D3C6D1E02694}" destId="{C079B1D7-0CCF-426E-8847-093503124967}" srcOrd="1" destOrd="0" presId="urn:microsoft.com/office/officeart/2008/layout/AlternatingHexagons"/>
    <dgm:cxn modelId="{0543CBE6-9DAC-48E9-A52B-55A87876B8EB}" type="presParOf" srcId="{A6ABC6A0-F998-4D77-9C31-D3C6D1E02694}" destId="{6057DB39-B59E-489D-8BB6-EF562D0E68BB}" srcOrd="2" destOrd="0" presId="urn:microsoft.com/office/officeart/2008/layout/AlternatingHexagons"/>
    <dgm:cxn modelId="{AAD05748-80D3-4719-85C2-CFCDE9D7393E}" type="presParOf" srcId="{6057DB39-B59E-489D-8BB6-EF562D0E68BB}" destId="{F38E5BBF-CE20-4FB8-8EE1-40DF87FE663A}" srcOrd="0" destOrd="0" presId="urn:microsoft.com/office/officeart/2008/layout/AlternatingHexagons"/>
    <dgm:cxn modelId="{906824C4-6D0A-41B1-A7D1-FF8D1877DF77}" type="presParOf" srcId="{6057DB39-B59E-489D-8BB6-EF562D0E68BB}" destId="{1FAA7BFC-AEC3-4765-AFAD-348AC6F1FBF2}" srcOrd="1" destOrd="0" presId="urn:microsoft.com/office/officeart/2008/layout/AlternatingHexagons"/>
    <dgm:cxn modelId="{5B5E24EA-241E-4E47-8615-DAC48E9217B2}" type="presParOf" srcId="{6057DB39-B59E-489D-8BB6-EF562D0E68BB}" destId="{B2C1BE76-5228-44A2-9790-ED0B3EDCC380}" srcOrd="2" destOrd="0" presId="urn:microsoft.com/office/officeart/2008/layout/AlternatingHexagons"/>
    <dgm:cxn modelId="{3F32649B-5FC5-4A3A-832B-9C82AC6A58B3}" type="presParOf" srcId="{6057DB39-B59E-489D-8BB6-EF562D0E68BB}" destId="{AF7C0045-3A71-4020-A53E-9910AABC1A03}" srcOrd="3" destOrd="0" presId="urn:microsoft.com/office/officeart/2008/layout/AlternatingHexagons"/>
    <dgm:cxn modelId="{CD9AFF44-2E48-44B4-8013-38B060CB2FA4}" type="presParOf" srcId="{6057DB39-B59E-489D-8BB6-EF562D0E68BB}" destId="{706BAADB-343E-4F64-9D6B-9DB45B5E9F1E}"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B8329-3709-4A45-B0D0-149DFDDD2469}">
      <dsp:nvSpPr>
        <dsp:cNvPr id="0" name=""/>
        <dsp:cNvSpPr/>
      </dsp:nvSpPr>
      <dsp:spPr>
        <a:xfrm>
          <a:off x="8164" y="1189039"/>
          <a:ext cx="2440204" cy="146412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CO" sz="3800" kern="1200" dirty="0"/>
            <a:t>Apertura</a:t>
          </a:r>
        </a:p>
      </dsp:txBody>
      <dsp:txXfrm>
        <a:off x="51047" y="1231922"/>
        <a:ext cx="2354438" cy="1378356"/>
      </dsp:txXfrm>
    </dsp:sp>
    <dsp:sp modelId="{9E25938A-AE27-48E1-8331-25697EE77327}">
      <dsp:nvSpPr>
        <dsp:cNvPr id="0" name=""/>
        <dsp:cNvSpPr/>
      </dsp:nvSpPr>
      <dsp:spPr>
        <a:xfrm>
          <a:off x="2692389" y="1618515"/>
          <a:ext cx="517323" cy="605170"/>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CO" sz="2600" kern="1200"/>
        </a:p>
      </dsp:txBody>
      <dsp:txXfrm>
        <a:off x="2692389" y="1739549"/>
        <a:ext cx="362126" cy="363102"/>
      </dsp:txXfrm>
    </dsp:sp>
    <dsp:sp modelId="{408B5678-9481-48EE-972E-B55336B1A383}">
      <dsp:nvSpPr>
        <dsp:cNvPr id="0" name=""/>
        <dsp:cNvSpPr/>
      </dsp:nvSpPr>
      <dsp:spPr>
        <a:xfrm>
          <a:off x="3424451" y="1189039"/>
          <a:ext cx="2440204" cy="1464122"/>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CO" sz="3800" kern="1200" dirty="0"/>
            <a:t>Desarrollo</a:t>
          </a:r>
        </a:p>
      </dsp:txBody>
      <dsp:txXfrm>
        <a:off x="3467334" y="1231922"/>
        <a:ext cx="2354438" cy="1378356"/>
      </dsp:txXfrm>
    </dsp:sp>
    <dsp:sp modelId="{137FE41B-7914-402B-9731-D5E27B152BEA}">
      <dsp:nvSpPr>
        <dsp:cNvPr id="0" name=""/>
        <dsp:cNvSpPr/>
      </dsp:nvSpPr>
      <dsp:spPr>
        <a:xfrm>
          <a:off x="6108676" y="1618515"/>
          <a:ext cx="517323" cy="605170"/>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CO" sz="2600" kern="1200"/>
        </a:p>
      </dsp:txBody>
      <dsp:txXfrm>
        <a:off x="6108676" y="1739549"/>
        <a:ext cx="362126" cy="363102"/>
      </dsp:txXfrm>
    </dsp:sp>
    <dsp:sp modelId="{97FBB97B-390D-49C2-9BD4-FA95D0500D9C}">
      <dsp:nvSpPr>
        <dsp:cNvPr id="0" name=""/>
        <dsp:cNvSpPr/>
      </dsp:nvSpPr>
      <dsp:spPr>
        <a:xfrm>
          <a:off x="6840737" y="1189039"/>
          <a:ext cx="2440204" cy="1464122"/>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CO" sz="3800" kern="1200" dirty="0"/>
            <a:t>Cierre</a:t>
          </a:r>
        </a:p>
      </dsp:txBody>
      <dsp:txXfrm>
        <a:off x="6883620" y="1231922"/>
        <a:ext cx="2354438" cy="1378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36E12-8B16-4F75-98AA-8F52B2F16FAA}">
      <dsp:nvSpPr>
        <dsp:cNvPr id="0" name=""/>
        <dsp:cNvSpPr/>
      </dsp:nvSpPr>
      <dsp:spPr>
        <a:xfrm rot="5400000">
          <a:off x="1396862" y="955810"/>
          <a:ext cx="2278054" cy="1981907"/>
        </a:xfrm>
        <a:prstGeom prst="hexagon">
          <a:avLst>
            <a:gd name="adj" fmla="val 25000"/>
            <a:gd name="vf" fmla="val 1154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kern="1200" dirty="0">
              <a:solidFill>
                <a:schemeClr val="tx1"/>
              </a:solidFill>
              <a:effectLst>
                <a:outerShdw blurRad="38100" dist="38100" dir="2700000" algn="tl">
                  <a:srgbClr val="000000">
                    <a:alpha val="43137"/>
                  </a:srgbClr>
                </a:outerShdw>
              </a:effectLst>
              <a:latin typeface="Arial Rounded MT Bold" pitchFamily="34" charset="0"/>
            </a:rPr>
            <a:t>Falta de contextualización </a:t>
          </a:r>
        </a:p>
      </dsp:txBody>
      <dsp:txXfrm rot="-5400000">
        <a:off x="1853782" y="1162734"/>
        <a:ext cx="1364213" cy="1568060"/>
      </dsp:txXfrm>
    </dsp:sp>
    <dsp:sp modelId="{7F874C45-8B61-490D-8DAF-92E535E2D925}">
      <dsp:nvSpPr>
        <dsp:cNvPr id="0" name=""/>
        <dsp:cNvSpPr/>
      </dsp:nvSpPr>
      <dsp:spPr>
        <a:xfrm>
          <a:off x="5662695" y="1290137"/>
          <a:ext cx="2542308" cy="1366832"/>
        </a:xfrm>
        <a:prstGeom prst="rect">
          <a:avLst/>
        </a:prstGeom>
        <a:noFill/>
        <a:ln>
          <a:noFill/>
        </a:ln>
        <a:effectLst/>
      </dsp:spPr>
      <dsp:style>
        <a:lnRef idx="0">
          <a:scrgbClr r="0" g="0" b="0"/>
        </a:lnRef>
        <a:fillRef idx="0">
          <a:scrgbClr r="0" g="0" b="0"/>
        </a:fillRef>
        <a:effectRef idx="0">
          <a:scrgbClr r="0" g="0" b="0"/>
        </a:effectRef>
        <a:fontRef idx="minor"/>
      </dsp:style>
    </dsp:sp>
    <dsp:sp modelId="{F22C2078-9035-42C3-9CEE-6D140F1C7199}">
      <dsp:nvSpPr>
        <dsp:cNvPr id="0" name=""/>
        <dsp:cNvSpPr/>
      </dsp:nvSpPr>
      <dsp:spPr>
        <a:xfrm rot="5400000">
          <a:off x="3545032" y="955810"/>
          <a:ext cx="2278054" cy="1981907"/>
        </a:xfrm>
        <a:prstGeom prst="hexagon">
          <a:avLst>
            <a:gd name="adj" fmla="val 25000"/>
            <a:gd name="vf" fmla="val 11547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CO" sz="2400" kern="1200">
            <a:solidFill>
              <a:schemeClr val="tx1"/>
            </a:solidFill>
            <a:effectLst>
              <a:outerShdw blurRad="38100" dist="38100" dir="2700000" algn="tl">
                <a:srgbClr val="000000">
                  <a:alpha val="43137"/>
                </a:srgbClr>
              </a:outerShdw>
            </a:effectLst>
            <a:latin typeface="Arial Rounded MT Bold" pitchFamily="34" charset="0"/>
          </a:endParaRPr>
        </a:p>
      </dsp:txBody>
      <dsp:txXfrm rot="-5400000">
        <a:off x="4001952" y="1162734"/>
        <a:ext cx="1364213" cy="1568060"/>
      </dsp:txXfrm>
    </dsp:sp>
    <dsp:sp modelId="{F38E5BBF-CE20-4FB8-8EE1-40DF87FE663A}">
      <dsp:nvSpPr>
        <dsp:cNvPr id="0" name=""/>
        <dsp:cNvSpPr/>
      </dsp:nvSpPr>
      <dsp:spPr>
        <a:xfrm rot="5400000">
          <a:off x="2398243" y="2916212"/>
          <a:ext cx="2278054" cy="1981907"/>
        </a:xfrm>
        <a:prstGeom prst="hexagon">
          <a:avLst>
            <a:gd name="adj" fmla="val 25000"/>
            <a:gd name="vf" fmla="val 11547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kern="1200" dirty="0">
              <a:solidFill>
                <a:schemeClr val="tx1"/>
              </a:solidFill>
              <a:effectLst>
                <a:outerShdw blurRad="38100" dist="38100" dir="2700000" algn="tl">
                  <a:srgbClr val="000000">
                    <a:alpha val="43137"/>
                  </a:srgbClr>
                </a:outerShdw>
              </a:effectLst>
              <a:latin typeface="Arial Rounded MT Bold" pitchFamily="34" charset="0"/>
            </a:rPr>
            <a:t>Pretensión sólo estilística </a:t>
          </a:r>
        </a:p>
      </dsp:txBody>
      <dsp:txXfrm rot="-5400000">
        <a:off x="2855163" y="3123136"/>
        <a:ext cx="1364213" cy="1568060"/>
      </dsp:txXfrm>
    </dsp:sp>
    <dsp:sp modelId="{1FAA7BFC-AEC3-4765-AFAD-348AC6F1FBF2}">
      <dsp:nvSpPr>
        <dsp:cNvPr id="0" name=""/>
        <dsp:cNvSpPr/>
      </dsp:nvSpPr>
      <dsp:spPr>
        <a:xfrm>
          <a:off x="3807383" y="1263356"/>
          <a:ext cx="1811813" cy="1366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kern="1200" dirty="0">
              <a:solidFill>
                <a:schemeClr val="tx1"/>
              </a:solidFill>
              <a:effectLst>
                <a:outerShdw blurRad="38100" dist="38100" dir="2700000" algn="tl">
                  <a:srgbClr val="000000">
                    <a:alpha val="43137"/>
                  </a:srgbClr>
                </a:outerShdw>
              </a:effectLst>
              <a:latin typeface="Arial Rounded MT Bold" pitchFamily="34" charset="0"/>
            </a:rPr>
            <a:t>Presencia de juicios de valor </a:t>
          </a:r>
        </a:p>
      </dsp:txBody>
      <dsp:txXfrm>
        <a:off x="3807383" y="1263356"/>
        <a:ext cx="1811813" cy="1366832"/>
      </dsp:txXfrm>
    </dsp:sp>
    <dsp:sp modelId="{706BAADB-343E-4F64-9D6B-9DB45B5E9F1E}">
      <dsp:nvSpPr>
        <dsp:cNvPr id="0" name=""/>
        <dsp:cNvSpPr/>
      </dsp:nvSpPr>
      <dsp:spPr>
        <a:xfrm rot="5400000">
          <a:off x="4538703" y="2916212"/>
          <a:ext cx="2278054" cy="1981907"/>
        </a:xfrm>
        <a:prstGeom prst="hexagon">
          <a:avLst>
            <a:gd name="adj" fmla="val 25000"/>
            <a:gd name="vf" fmla="val 11547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CO" sz="2400" kern="1200">
            <a:solidFill>
              <a:schemeClr val="tx1"/>
            </a:solidFill>
            <a:effectLst>
              <a:outerShdw blurRad="38100" dist="38100" dir="2700000" algn="tl">
                <a:srgbClr val="000000">
                  <a:alpha val="43137"/>
                </a:srgbClr>
              </a:outerShdw>
            </a:effectLst>
            <a:latin typeface="Arial Rounded MT Bold" pitchFamily="34" charset="0"/>
          </a:endParaRPr>
        </a:p>
      </dsp:txBody>
      <dsp:txXfrm rot="-5400000">
        <a:off x="4995623" y="3123136"/>
        <a:ext cx="1364213" cy="15680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810101" y="2130427"/>
            <a:ext cx="9181148"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620203" y="3886200"/>
            <a:ext cx="75609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EE7B3663-6C49-44E8-B85E-3844184F3386}" type="datetimeFigureOut">
              <a:rPr lang="es-CO" smtClean="0"/>
              <a:t>02/05/2016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511C9F3-E126-44B2-A2C0-E4DE96C5757F}" type="slidenum">
              <a:rPr lang="es-CO" smtClean="0"/>
              <a:t>‹Nº›</a:t>
            </a:fld>
            <a:endParaRPr lang="es-CO"/>
          </a:p>
        </p:txBody>
      </p:sp>
    </p:spTree>
    <p:extLst>
      <p:ext uri="{BB962C8B-B14F-4D97-AF65-F5344CB8AC3E}">
        <p14:creationId xmlns:p14="http://schemas.microsoft.com/office/powerpoint/2010/main" val="156678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E7B3663-6C49-44E8-B85E-3844184F3386}" type="datetimeFigureOut">
              <a:rPr lang="es-CO" smtClean="0"/>
              <a:t>02/05/2016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511C9F3-E126-44B2-A2C0-E4DE96C5757F}" type="slidenum">
              <a:rPr lang="es-CO" smtClean="0"/>
              <a:t>‹Nº›</a:t>
            </a:fld>
            <a:endParaRPr lang="es-CO"/>
          </a:p>
        </p:txBody>
      </p:sp>
    </p:spTree>
    <p:extLst>
      <p:ext uri="{BB962C8B-B14F-4D97-AF65-F5344CB8AC3E}">
        <p14:creationId xmlns:p14="http://schemas.microsoft.com/office/powerpoint/2010/main" val="3982207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830979" y="274640"/>
            <a:ext cx="2430303"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540068" y="274640"/>
            <a:ext cx="7110889"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E7B3663-6C49-44E8-B85E-3844184F3386}" type="datetimeFigureOut">
              <a:rPr lang="es-CO" smtClean="0"/>
              <a:t>02/05/2016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511C9F3-E126-44B2-A2C0-E4DE96C5757F}" type="slidenum">
              <a:rPr lang="es-CO" smtClean="0"/>
              <a:t>‹Nº›</a:t>
            </a:fld>
            <a:endParaRPr lang="es-CO"/>
          </a:p>
        </p:txBody>
      </p:sp>
    </p:spTree>
    <p:extLst>
      <p:ext uri="{BB962C8B-B14F-4D97-AF65-F5344CB8AC3E}">
        <p14:creationId xmlns:p14="http://schemas.microsoft.com/office/powerpoint/2010/main" val="120892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E7B3663-6C49-44E8-B85E-3844184F3386}" type="datetimeFigureOut">
              <a:rPr lang="es-CO" smtClean="0"/>
              <a:t>02/05/2016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511C9F3-E126-44B2-A2C0-E4DE96C5757F}" type="slidenum">
              <a:rPr lang="es-CO" smtClean="0"/>
              <a:t>‹Nº›</a:t>
            </a:fld>
            <a:endParaRPr lang="es-CO"/>
          </a:p>
        </p:txBody>
      </p:sp>
    </p:spTree>
    <p:extLst>
      <p:ext uri="{BB962C8B-B14F-4D97-AF65-F5344CB8AC3E}">
        <p14:creationId xmlns:p14="http://schemas.microsoft.com/office/powerpoint/2010/main" val="89100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53232" y="4406902"/>
            <a:ext cx="9181148"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853232" y="2906713"/>
            <a:ext cx="91811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E7B3663-6C49-44E8-B85E-3844184F3386}" type="datetimeFigureOut">
              <a:rPr lang="es-CO" smtClean="0"/>
              <a:t>02/05/2016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511C9F3-E126-44B2-A2C0-E4DE96C5757F}" type="slidenum">
              <a:rPr lang="es-CO" smtClean="0"/>
              <a:t>‹Nº›</a:t>
            </a:fld>
            <a:endParaRPr lang="es-CO"/>
          </a:p>
        </p:txBody>
      </p:sp>
    </p:spTree>
    <p:extLst>
      <p:ext uri="{BB962C8B-B14F-4D97-AF65-F5344CB8AC3E}">
        <p14:creationId xmlns:p14="http://schemas.microsoft.com/office/powerpoint/2010/main" val="808490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540068" y="1600202"/>
            <a:ext cx="477059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5490686" y="1600202"/>
            <a:ext cx="477059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EE7B3663-6C49-44E8-B85E-3844184F3386}" type="datetimeFigureOut">
              <a:rPr lang="es-CO" smtClean="0"/>
              <a:t>02/05/2016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511C9F3-E126-44B2-A2C0-E4DE96C5757F}" type="slidenum">
              <a:rPr lang="es-CO" smtClean="0"/>
              <a:t>‹Nº›</a:t>
            </a:fld>
            <a:endParaRPr lang="es-CO"/>
          </a:p>
        </p:txBody>
      </p:sp>
    </p:spTree>
    <p:extLst>
      <p:ext uri="{BB962C8B-B14F-4D97-AF65-F5344CB8AC3E}">
        <p14:creationId xmlns:p14="http://schemas.microsoft.com/office/powerpoint/2010/main" val="363585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540068"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540068"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5486937"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486937"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EE7B3663-6C49-44E8-B85E-3844184F3386}" type="datetimeFigureOut">
              <a:rPr lang="es-CO" smtClean="0"/>
              <a:t>02/05/2016</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C511C9F3-E126-44B2-A2C0-E4DE96C5757F}" type="slidenum">
              <a:rPr lang="es-CO" smtClean="0"/>
              <a:t>‹Nº›</a:t>
            </a:fld>
            <a:endParaRPr lang="es-CO"/>
          </a:p>
        </p:txBody>
      </p:sp>
    </p:spTree>
    <p:extLst>
      <p:ext uri="{BB962C8B-B14F-4D97-AF65-F5344CB8AC3E}">
        <p14:creationId xmlns:p14="http://schemas.microsoft.com/office/powerpoint/2010/main" val="116721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EE7B3663-6C49-44E8-B85E-3844184F3386}" type="datetimeFigureOut">
              <a:rPr lang="es-CO" smtClean="0"/>
              <a:t>02/05/2016</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C511C9F3-E126-44B2-A2C0-E4DE96C5757F}" type="slidenum">
              <a:rPr lang="es-CO" smtClean="0"/>
              <a:t>‹Nº›</a:t>
            </a:fld>
            <a:endParaRPr lang="es-CO"/>
          </a:p>
        </p:txBody>
      </p:sp>
    </p:spTree>
    <p:extLst>
      <p:ext uri="{BB962C8B-B14F-4D97-AF65-F5344CB8AC3E}">
        <p14:creationId xmlns:p14="http://schemas.microsoft.com/office/powerpoint/2010/main" val="231360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E7B3663-6C49-44E8-B85E-3844184F3386}" type="datetimeFigureOut">
              <a:rPr lang="es-CO" smtClean="0"/>
              <a:t>02/05/2016</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C511C9F3-E126-44B2-A2C0-E4DE96C5757F}" type="slidenum">
              <a:rPr lang="es-CO" smtClean="0"/>
              <a:t>‹Nº›</a:t>
            </a:fld>
            <a:endParaRPr lang="es-CO"/>
          </a:p>
        </p:txBody>
      </p:sp>
    </p:spTree>
    <p:extLst>
      <p:ext uri="{BB962C8B-B14F-4D97-AF65-F5344CB8AC3E}">
        <p14:creationId xmlns:p14="http://schemas.microsoft.com/office/powerpoint/2010/main" val="222709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0069" y="273050"/>
            <a:ext cx="3553569"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4223028" y="273052"/>
            <a:ext cx="60382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540069" y="1435102"/>
            <a:ext cx="355356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E7B3663-6C49-44E8-B85E-3844184F3386}" type="datetimeFigureOut">
              <a:rPr lang="es-CO" smtClean="0"/>
              <a:t>02/05/2016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511C9F3-E126-44B2-A2C0-E4DE96C5757F}" type="slidenum">
              <a:rPr lang="es-CO" smtClean="0"/>
              <a:t>‹Nº›</a:t>
            </a:fld>
            <a:endParaRPr lang="es-CO"/>
          </a:p>
        </p:txBody>
      </p:sp>
    </p:spTree>
    <p:extLst>
      <p:ext uri="{BB962C8B-B14F-4D97-AF65-F5344CB8AC3E}">
        <p14:creationId xmlns:p14="http://schemas.microsoft.com/office/powerpoint/2010/main" val="239682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17141" y="4800600"/>
            <a:ext cx="648081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117141"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2117141"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E7B3663-6C49-44E8-B85E-3844184F3386}" type="datetimeFigureOut">
              <a:rPr lang="es-CO" smtClean="0"/>
              <a:t>02/05/2016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511C9F3-E126-44B2-A2C0-E4DE96C5757F}" type="slidenum">
              <a:rPr lang="es-CO" smtClean="0"/>
              <a:t>‹Nº›</a:t>
            </a:fld>
            <a:endParaRPr lang="es-CO"/>
          </a:p>
        </p:txBody>
      </p:sp>
    </p:spTree>
    <p:extLst>
      <p:ext uri="{BB962C8B-B14F-4D97-AF65-F5344CB8AC3E}">
        <p14:creationId xmlns:p14="http://schemas.microsoft.com/office/powerpoint/2010/main" val="84727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40068" y="274638"/>
            <a:ext cx="9721215"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540068" y="1600202"/>
            <a:ext cx="9721215"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540068" y="6356352"/>
            <a:ext cx="25203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B3663-6C49-44E8-B85E-3844184F3386}" type="datetimeFigureOut">
              <a:rPr lang="es-CO" smtClean="0"/>
              <a:t>02/05/2016</a:t>
            </a:fld>
            <a:endParaRPr lang="es-CO"/>
          </a:p>
        </p:txBody>
      </p:sp>
      <p:sp>
        <p:nvSpPr>
          <p:cNvPr id="5" name="4 Marcador de pie de página"/>
          <p:cNvSpPr>
            <a:spLocks noGrp="1"/>
          </p:cNvSpPr>
          <p:nvPr>
            <p:ph type="ftr" sz="quarter" idx="3"/>
          </p:nvPr>
        </p:nvSpPr>
        <p:spPr>
          <a:xfrm>
            <a:off x="3690461" y="6356352"/>
            <a:ext cx="34204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7740968" y="6356352"/>
            <a:ext cx="25203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1C9F3-E126-44B2-A2C0-E4DE96C5757F}" type="slidenum">
              <a:rPr lang="es-CO" smtClean="0"/>
              <a:t>‹Nº›</a:t>
            </a:fld>
            <a:endParaRPr lang="es-CO"/>
          </a:p>
        </p:txBody>
      </p:sp>
    </p:spTree>
    <p:extLst>
      <p:ext uri="{BB962C8B-B14F-4D97-AF65-F5344CB8AC3E}">
        <p14:creationId xmlns:p14="http://schemas.microsoft.com/office/powerpoint/2010/main" val="2805356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3.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0801350" cy="6858000"/>
          </a:xfrm>
          <a:prstGeom prst="rect">
            <a:avLst/>
          </a:prstGeom>
        </p:spPr>
      </p:pic>
      <p:sp>
        <p:nvSpPr>
          <p:cNvPr id="5" name="4 Rectángulo"/>
          <p:cNvSpPr/>
          <p:nvPr/>
        </p:nvSpPr>
        <p:spPr>
          <a:xfrm>
            <a:off x="174" y="260648"/>
            <a:ext cx="10657260" cy="563231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O"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itannic Bold" pitchFamily="34" charset="0"/>
              </a:rPr>
              <a:t>LA CRÓNICA RADIOFÓNICA: </a:t>
            </a:r>
          </a:p>
          <a:p>
            <a:pPr algn="ctr"/>
            <a:r>
              <a:rPr lang="es-CO" sz="7200" b="1" spc="50" dirty="0">
                <a:ln w="11430"/>
                <a:gradFill>
                  <a:gsLst>
                    <a:gs pos="25000">
                      <a:schemeClr val="accent2">
                        <a:satMod val="155000"/>
                      </a:schemeClr>
                    </a:gs>
                    <a:gs pos="100000">
                      <a:schemeClr val="accent2">
                        <a:shade val="45000"/>
                        <a:satMod val="165000"/>
                      </a:schemeClr>
                    </a:gs>
                  </a:gsLst>
                  <a:lin ang="5400000"/>
                </a:gradFill>
                <a:latin typeface="Britannic Bold" pitchFamily="34" charset="0"/>
              </a:rPr>
              <a:t>entre las rutinas profesionales</a:t>
            </a:r>
          </a:p>
          <a:p>
            <a:pPr algn="ctr"/>
            <a:r>
              <a:rPr lang="es-CO" sz="7200" b="1" spc="50" dirty="0">
                <a:ln w="11430"/>
                <a:gradFill>
                  <a:gsLst>
                    <a:gs pos="25000">
                      <a:schemeClr val="accent2">
                        <a:satMod val="155000"/>
                      </a:schemeClr>
                    </a:gs>
                    <a:gs pos="100000">
                      <a:schemeClr val="accent2">
                        <a:shade val="45000"/>
                        <a:satMod val="165000"/>
                      </a:schemeClr>
                    </a:gs>
                  </a:gsLst>
                  <a:lin ang="5400000"/>
                </a:gradFill>
                <a:latin typeface="Britannic Bold" pitchFamily="34" charset="0"/>
              </a:rPr>
              <a:t> y la calidad informativa</a:t>
            </a:r>
            <a:endParaRPr lang="es-ES" sz="7200" b="1" cap="none" spc="50" dirty="0">
              <a:ln w="11430"/>
              <a:gradFill>
                <a:gsLst>
                  <a:gs pos="25000">
                    <a:schemeClr val="accent2">
                      <a:satMod val="155000"/>
                    </a:schemeClr>
                  </a:gs>
                  <a:gs pos="100000">
                    <a:schemeClr val="accent2">
                      <a:shade val="45000"/>
                      <a:satMod val="165000"/>
                    </a:schemeClr>
                  </a:gs>
                </a:gsLst>
                <a:lin ang="5400000"/>
              </a:gradFill>
              <a:latin typeface="Britannic Bold" pitchFamily="34" charset="0"/>
            </a:endParaRPr>
          </a:p>
        </p:txBody>
      </p:sp>
      <p:sp>
        <p:nvSpPr>
          <p:cNvPr id="6" name="5 Rectángulo"/>
          <p:cNvSpPr/>
          <p:nvPr/>
        </p:nvSpPr>
        <p:spPr>
          <a:xfrm>
            <a:off x="-72045" y="6165304"/>
            <a:ext cx="10801349" cy="52322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800" b="1" cap="none" spc="0" dirty="0" smtClean="0">
                <a:ln/>
                <a:effectLst/>
                <a:latin typeface="Berlin Sans FB Demi" pitchFamily="34" charset="0"/>
                <a:ea typeface="BatangChe" pitchFamily="49" charset="-127"/>
              </a:rPr>
              <a:t>Rossana </a:t>
            </a:r>
            <a:r>
              <a:rPr lang="es-ES" sz="2800" b="1" cap="none" spc="0" dirty="0">
                <a:ln/>
                <a:effectLst/>
                <a:latin typeface="Berlin Sans FB Demi" pitchFamily="34" charset="0"/>
                <a:ea typeface="BatangChe" pitchFamily="49" charset="-127"/>
              </a:rPr>
              <a:t>Marín Cabrera; Paula Soto Ramírez</a:t>
            </a:r>
          </a:p>
        </p:txBody>
      </p:sp>
    </p:spTree>
    <p:extLst>
      <p:ext uri="{BB962C8B-B14F-4D97-AF65-F5344CB8AC3E}">
        <p14:creationId xmlns:p14="http://schemas.microsoft.com/office/powerpoint/2010/main" val="189086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0801350" cy="6858000"/>
          </a:xfrm>
          <a:prstGeom prst="rect">
            <a:avLst/>
          </a:prstGeom>
        </p:spPr>
      </p:pic>
      <p:sp>
        <p:nvSpPr>
          <p:cNvPr id="3" name="Rectángulo 2"/>
          <p:cNvSpPr/>
          <p:nvPr/>
        </p:nvSpPr>
        <p:spPr>
          <a:xfrm>
            <a:off x="310730" y="620688"/>
            <a:ext cx="10009112" cy="2677656"/>
          </a:xfrm>
          <a:prstGeom prst="rect">
            <a:avLst/>
          </a:prstGeom>
        </p:spPr>
        <p:txBody>
          <a:bodyPr wrap="square">
            <a:spAutoFit/>
          </a:bodyPr>
          <a:lstStyle/>
          <a:p>
            <a:pPr algn="just"/>
            <a:r>
              <a:rPr lang="es-CO" sz="2400" dirty="0">
                <a:effectLst>
                  <a:outerShdw blurRad="38100" dist="38100" dir="2700000" algn="tl">
                    <a:srgbClr val="000000">
                      <a:alpha val="43137"/>
                    </a:srgbClr>
                  </a:outerShdw>
                </a:effectLst>
                <a:latin typeface="Britannic Bold" panose="020B0903060703020204" pitchFamily="34" charset="0"/>
                <a:ea typeface="Calibri" panose="020F0502020204030204" pitchFamily="34" charset="0"/>
              </a:rPr>
              <a:t>El cronista puede debe aportar su punto de vista siempre y cuando esté sustentado sobre el elemento informativo –juicios de hechos- pero, con esta excusa, no puede sentenciar, calificar, enjuiciar o descalificar de manera “gratuita” o desconectada de los hechos. Tampoco caben las opiniones propias o apropiadas que pueden ser muy discutibles o los juicios de valor que sólo son fruto de la subjetividad de quien enuncia y que tienen cabida en otros géneros.</a:t>
            </a:r>
            <a:endParaRPr lang="es-CO" sz="2400" dirty="0">
              <a:effectLst>
                <a:outerShdw blurRad="38100" dist="38100" dir="2700000" algn="tl">
                  <a:srgbClr val="000000">
                    <a:alpha val="43137"/>
                  </a:srgbClr>
                </a:outerShdw>
              </a:effectLst>
              <a:latin typeface="Britannic Bold" panose="020B0903060703020204" pitchFamily="34" charset="0"/>
            </a:endParaRPr>
          </a:p>
        </p:txBody>
      </p:sp>
      <p:sp>
        <p:nvSpPr>
          <p:cNvPr id="10" name="Rectángulo 9"/>
          <p:cNvSpPr/>
          <p:nvPr/>
        </p:nvSpPr>
        <p:spPr>
          <a:xfrm>
            <a:off x="754950" y="3762205"/>
            <a:ext cx="3530735" cy="241502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5000"/>
              </a:lnSpc>
              <a:spcAft>
                <a:spcPts val="1000"/>
              </a:spcAft>
            </a:pPr>
            <a:r>
              <a:rPr lang="es-CO" b="1" dirty="0">
                <a:latin typeface="Calibri" panose="020F0502020204030204" pitchFamily="34" charset="0"/>
                <a:ea typeface="Calibri" panose="020F0502020204030204" pitchFamily="34" charset="0"/>
                <a:cs typeface="Times New Roman" panose="02020603050405020304" pitchFamily="18" charset="0"/>
              </a:rPr>
              <a:t>La omisión de las fuentes de información es el principio para entrar en la pendiente de la crónica-comentario o del comentario solapado de crónica” (</a:t>
            </a:r>
            <a:r>
              <a:rPr lang="es-CO" b="1" dirty="0" err="1">
                <a:latin typeface="Calibri" panose="020F0502020204030204" pitchFamily="34" charset="0"/>
                <a:ea typeface="Calibri" panose="020F0502020204030204" pitchFamily="34" charset="0"/>
                <a:cs typeface="Times New Roman" panose="02020603050405020304" pitchFamily="18" charset="0"/>
              </a:rPr>
              <a:t>Faus</a:t>
            </a:r>
            <a:r>
              <a:rPr lang="es-CO" b="1" dirty="0">
                <a:latin typeface="Calibri" panose="020F0502020204030204" pitchFamily="34" charset="0"/>
                <a:ea typeface="Calibri" panose="020F0502020204030204" pitchFamily="34" charset="0"/>
                <a:cs typeface="Times New Roman" panose="02020603050405020304" pitchFamily="18" charset="0"/>
              </a:rPr>
              <a:t>, 1981: 295).</a:t>
            </a:r>
          </a:p>
          <a:p>
            <a:pPr algn="just">
              <a:lnSpc>
                <a:spcPct val="115000"/>
              </a:lnSpc>
              <a:spcAft>
                <a:spcPts val="1000"/>
              </a:spcAft>
            </a:pP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5040635" y="3703888"/>
            <a:ext cx="5039389"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CO" dirty="0">
                <a:solidFill>
                  <a:schemeClr val="accent1">
                    <a:lumMod val="75000"/>
                  </a:schemeClr>
                </a:solidFill>
                <a:latin typeface="Arial Black" panose="020B0A04020102020204" pitchFamily="34" charset="0"/>
                <a:ea typeface="Calibri" panose="020F0502020204030204" pitchFamily="34" charset="0"/>
              </a:rPr>
              <a:t>El cronista debe presentar los hechos con humildad, sin omnisciencia, de modo que el lector aun tenga la oportunidad de elogiarlos o censurarlos por sí mismo. </a:t>
            </a:r>
            <a:r>
              <a:rPr lang="es-CO" dirty="0">
                <a:solidFill>
                  <a:schemeClr val="accent1">
                    <a:lumMod val="75000"/>
                  </a:schemeClr>
                </a:solidFill>
                <a:latin typeface="Arial Black" panose="020B0A04020102020204" pitchFamily="34" charset="0"/>
              </a:rPr>
              <a:t>La expresión de opiniones del autor es función de otros géneros ampliamente representados en la radio actual.</a:t>
            </a:r>
          </a:p>
          <a:p>
            <a:pPr algn="just"/>
            <a:endParaRPr lang="es-CO" dirty="0">
              <a:solidFill>
                <a:schemeClr val="accent1">
                  <a:lumMod val="75000"/>
                </a:schemeClr>
              </a:solidFill>
            </a:endParaRPr>
          </a:p>
        </p:txBody>
      </p:sp>
    </p:spTree>
    <p:extLst>
      <p:ext uri="{BB962C8B-B14F-4D97-AF65-F5344CB8AC3E}">
        <p14:creationId xmlns:p14="http://schemas.microsoft.com/office/powerpoint/2010/main" val="3268142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0801350" cy="6858000"/>
          </a:xfrm>
          <a:prstGeom prst="rect">
            <a:avLst/>
          </a:prstGeom>
        </p:spPr>
      </p:pic>
      <p:sp>
        <p:nvSpPr>
          <p:cNvPr id="2" name="CuadroTexto 1"/>
          <p:cNvSpPr txBox="1"/>
          <p:nvPr/>
        </p:nvSpPr>
        <p:spPr>
          <a:xfrm>
            <a:off x="504131" y="836712"/>
            <a:ext cx="972108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Exceso en la pretensión estilística</a:t>
            </a:r>
          </a:p>
        </p:txBody>
      </p:sp>
      <p:sp>
        <p:nvSpPr>
          <p:cNvPr id="3" name="Rectángulo 2"/>
          <p:cNvSpPr/>
          <p:nvPr/>
        </p:nvSpPr>
        <p:spPr>
          <a:xfrm>
            <a:off x="504131" y="2132856"/>
            <a:ext cx="9721080" cy="3970318"/>
          </a:xfrm>
          <a:prstGeom prst="rect">
            <a:avLst/>
          </a:prstGeom>
        </p:spPr>
        <p:txBody>
          <a:bodyPr wrap="square">
            <a:spAutoFit/>
          </a:bodyPr>
          <a:lstStyle/>
          <a:p>
            <a:pPr algn="just"/>
            <a:r>
              <a:rPr lang="es-CO" sz="2400" dirty="0">
                <a:effectLst>
                  <a:outerShdw blurRad="38100" dist="38100" dir="2700000" algn="tl">
                    <a:srgbClr val="000000">
                      <a:alpha val="43137"/>
                    </a:srgbClr>
                  </a:outerShdw>
                </a:effectLst>
                <a:latin typeface="Britannic Bold" panose="020B0903060703020204" pitchFamily="34" charset="0"/>
                <a:ea typeface="Calibri" panose="020F0502020204030204" pitchFamily="34" charset="0"/>
              </a:rPr>
              <a:t>La crónica radiofónica comparte todos los requisitos estilísticos del buen hacer de este medio: </a:t>
            </a:r>
          </a:p>
          <a:p>
            <a:pPr algn="just"/>
            <a:endParaRPr lang="es-CO" sz="2400" dirty="0">
              <a:effectLst>
                <a:outerShdw blurRad="38100" dist="38100" dir="2700000" algn="tl">
                  <a:srgbClr val="000000">
                    <a:alpha val="43137"/>
                  </a:srgbClr>
                </a:outerShdw>
              </a:effectLst>
              <a:latin typeface="Britannic Bold" panose="020B0903060703020204" pitchFamily="34" charset="0"/>
              <a:ea typeface="Calibri" panose="020F0502020204030204" pitchFamily="34" charset="0"/>
            </a:endParaRPr>
          </a:p>
          <a:p>
            <a:pPr marL="342900" indent="-342900" algn="just">
              <a:buFont typeface="Arial" panose="020B0604020202020204" pitchFamily="34" charset="0"/>
              <a:buChar char="•"/>
            </a:pPr>
            <a:r>
              <a:rPr lang="es-CO" sz="2000" dirty="0">
                <a:effectLst>
                  <a:outerShdw blurRad="38100" dist="38100" dir="2700000" algn="tl">
                    <a:srgbClr val="000000">
                      <a:alpha val="43137"/>
                    </a:srgbClr>
                  </a:outerShdw>
                </a:effectLst>
                <a:latin typeface="Britannic Bold" panose="020B0903060703020204" pitchFamily="34" charset="0"/>
                <a:ea typeface="Calibri" panose="020F0502020204030204" pitchFamily="34" charset="0"/>
              </a:rPr>
              <a:t>la claridad</a:t>
            </a:r>
          </a:p>
          <a:p>
            <a:pPr marL="342900" indent="-342900" algn="just">
              <a:buFont typeface="Arial" panose="020B0604020202020204" pitchFamily="34" charset="0"/>
              <a:buChar char="•"/>
            </a:pPr>
            <a:r>
              <a:rPr lang="es-CO" sz="2000" dirty="0">
                <a:effectLst>
                  <a:outerShdw blurRad="38100" dist="38100" dir="2700000" algn="tl">
                    <a:srgbClr val="000000">
                      <a:alpha val="43137"/>
                    </a:srgbClr>
                  </a:outerShdw>
                </a:effectLst>
                <a:latin typeface="Britannic Bold" panose="020B0903060703020204" pitchFamily="34" charset="0"/>
                <a:ea typeface="Calibri" panose="020F0502020204030204" pitchFamily="34" charset="0"/>
              </a:rPr>
              <a:t>la brevedad </a:t>
            </a:r>
          </a:p>
          <a:p>
            <a:pPr marL="342900" indent="-342900" algn="just">
              <a:buFont typeface="Arial" panose="020B0604020202020204" pitchFamily="34" charset="0"/>
              <a:buChar char="•"/>
            </a:pPr>
            <a:r>
              <a:rPr lang="es-CO" sz="2000" dirty="0">
                <a:effectLst>
                  <a:outerShdw blurRad="38100" dist="38100" dir="2700000" algn="tl">
                    <a:srgbClr val="000000">
                      <a:alpha val="43137"/>
                    </a:srgbClr>
                  </a:outerShdw>
                </a:effectLst>
                <a:latin typeface="Britannic Bold" panose="020B0903060703020204" pitchFamily="34" charset="0"/>
                <a:ea typeface="Calibri" panose="020F0502020204030204" pitchFamily="34" charset="0"/>
              </a:rPr>
              <a:t>la precisión terminológica</a:t>
            </a:r>
          </a:p>
          <a:p>
            <a:pPr marL="342900" indent="-342900" algn="just">
              <a:buFont typeface="Arial" panose="020B0604020202020204" pitchFamily="34" charset="0"/>
              <a:buChar char="•"/>
            </a:pPr>
            <a:r>
              <a:rPr lang="es-CO" sz="2000" dirty="0">
                <a:effectLst>
                  <a:outerShdw blurRad="38100" dist="38100" dir="2700000" algn="tl">
                    <a:srgbClr val="000000">
                      <a:alpha val="43137"/>
                    </a:srgbClr>
                  </a:outerShdw>
                </a:effectLst>
                <a:latin typeface="Britannic Bold" panose="020B0903060703020204" pitchFamily="34" charset="0"/>
                <a:ea typeface="Calibri" panose="020F0502020204030204" pitchFamily="34" charset="0"/>
              </a:rPr>
              <a:t>la redundancia </a:t>
            </a:r>
          </a:p>
          <a:p>
            <a:pPr marL="342900" indent="-342900" algn="just">
              <a:buFont typeface="Arial" panose="020B0604020202020204" pitchFamily="34" charset="0"/>
              <a:buChar char="•"/>
            </a:pPr>
            <a:r>
              <a:rPr lang="es-CO" sz="2000" dirty="0">
                <a:effectLst>
                  <a:outerShdw blurRad="38100" dist="38100" dir="2700000" algn="tl">
                    <a:srgbClr val="000000">
                      <a:alpha val="43137"/>
                    </a:srgbClr>
                  </a:outerShdw>
                </a:effectLst>
                <a:latin typeface="Britannic Bold" panose="020B0903060703020204" pitchFamily="34" charset="0"/>
                <a:ea typeface="Calibri" panose="020F0502020204030204" pitchFamily="34" charset="0"/>
              </a:rPr>
              <a:t>la ordenación lógica</a:t>
            </a:r>
          </a:p>
          <a:p>
            <a:pPr marL="342900" indent="-342900" algn="just">
              <a:buFont typeface="Arial" panose="020B0604020202020204" pitchFamily="34" charset="0"/>
              <a:buChar char="•"/>
            </a:pPr>
            <a:r>
              <a:rPr lang="es-CO" sz="2000" dirty="0">
                <a:effectLst>
                  <a:outerShdw blurRad="38100" dist="38100" dir="2700000" algn="tl">
                    <a:srgbClr val="000000">
                      <a:alpha val="43137"/>
                    </a:srgbClr>
                  </a:outerShdw>
                </a:effectLst>
                <a:latin typeface="Britannic Bold" panose="020B0903060703020204" pitchFamily="34" charset="0"/>
                <a:ea typeface="Calibri" panose="020F0502020204030204" pitchFamily="34" charset="0"/>
              </a:rPr>
              <a:t>vocabulario amplio pero comprensible</a:t>
            </a:r>
          </a:p>
          <a:p>
            <a:pPr marL="342900" indent="-342900" algn="just">
              <a:buFont typeface="Arial" panose="020B0604020202020204" pitchFamily="34" charset="0"/>
              <a:buChar char="•"/>
            </a:pPr>
            <a:r>
              <a:rPr lang="es-CO" sz="2000" dirty="0">
                <a:effectLst>
                  <a:outerShdw blurRad="38100" dist="38100" dir="2700000" algn="tl">
                    <a:srgbClr val="000000">
                      <a:alpha val="43137"/>
                    </a:srgbClr>
                  </a:outerShdw>
                </a:effectLst>
                <a:latin typeface="Britannic Bold" panose="020B0903060703020204" pitchFamily="34" charset="0"/>
                <a:ea typeface="Calibri" panose="020F0502020204030204" pitchFamily="34" charset="0"/>
              </a:rPr>
              <a:t>ritmo de presentación ágil</a:t>
            </a:r>
          </a:p>
          <a:p>
            <a:pPr marL="342900" indent="-342900" algn="just">
              <a:buFont typeface="Arial" panose="020B0604020202020204" pitchFamily="34" charset="0"/>
              <a:buChar char="•"/>
            </a:pPr>
            <a:r>
              <a:rPr lang="es-CO" sz="2000" dirty="0">
                <a:effectLst>
                  <a:outerShdw blurRad="38100" dist="38100" dir="2700000" algn="tl">
                    <a:srgbClr val="000000">
                      <a:alpha val="43137"/>
                    </a:srgbClr>
                  </a:outerShdw>
                </a:effectLst>
                <a:latin typeface="Britannic Bold" panose="020B0903060703020204" pitchFamily="34" charset="0"/>
                <a:ea typeface="Calibri" panose="020F0502020204030204" pitchFamily="34" charset="0"/>
              </a:rPr>
              <a:t>los arranques atractivos</a:t>
            </a:r>
          </a:p>
          <a:p>
            <a:pPr marL="342900" indent="-342900" algn="just">
              <a:buFont typeface="Arial" panose="020B0604020202020204" pitchFamily="34" charset="0"/>
              <a:buChar char="•"/>
            </a:pPr>
            <a:r>
              <a:rPr lang="es-CO" sz="2000" dirty="0">
                <a:effectLst>
                  <a:outerShdw blurRad="38100" dist="38100" dir="2700000" algn="tl">
                    <a:srgbClr val="000000">
                      <a:alpha val="43137"/>
                    </a:srgbClr>
                  </a:outerShdw>
                </a:effectLst>
                <a:latin typeface="Britannic Bold" panose="020B0903060703020204" pitchFamily="34" charset="0"/>
                <a:ea typeface="Calibri" panose="020F0502020204030204" pitchFamily="34" charset="0"/>
              </a:rPr>
              <a:t>desarrollo rico en imágenes sonoras y los cierres rápidos</a:t>
            </a:r>
            <a:endParaRPr lang="es-CO" sz="2000" dirty="0">
              <a:effectLst>
                <a:outerShdw blurRad="38100" dist="38100" dir="2700000" algn="tl">
                  <a:srgbClr val="000000">
                    <a:alpha val="43137"/>
                  </a:srgbClr>
                </a:outerShdw>
              </a:effectLst>
              <a:latin typeface="Britannic Bold" panose="020B0903060703020204" pitchFamily="34" charset="0"/>
            </a:endParaRPr>
          </a:p>
        </p:txBody>
      </p:sp>
      <p:sp>
        <p:nvSpPr>
          <p:cNvPr id="7" name="Señal de prohibido 6"/>
          <p:cNvSpPr/>
          <p:nvPr/>
        </p:nvSpPr>
        <p:spPr>
          <a:xfrm>
            <a:off x="7274012" y="3204223"/>
            <a:ext cx="2304256" cy="2232248"/>
          </a:xfrm>
          <a:prstGeom prst="noSmoking">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s-CO" sz="2400" b="1" dirty="0">
                <a:solidFill>
                  <a:schemeClr val="tx1"/>
                </a:solidFill>
              </a:rPr>
              <a:t>NO TAN LITERARIA</a:t>
            </a:r>
          </a:p>
        </p:txBody>
      </p:sp>
    </p:spTree>
    <p:extLst>
      <p:ext uri="{BB962C8B-B14F-4D97-AF65-F5344CB8AC3E}">
        <p14:creationId xmlns:p14="http://schemas.microsoft.com/office/powerpoint/2010/main" val="2829632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0801350" cy="6858000"/>
          </a:xfrm>
          <a:prstGeom prst="rect">
            <a:avLst/>
          </a:prstGeom>
        </p:spPr>
      </p:pic>
      <p:sp>
        <p:nvSpPr>
          <p:cNvPr id="3" name="Rectángulo 2"/>
          <p:cNvSpPr/>
          <p:nvPr/>
        </p:nvSpPr>
        <p:spPr>
          <a:xfrm>
            <a:off x="310730" y="620688"/>
            <a:ext cx="10009112" cy="1569660"/>
          </a:xfrm>
          <a:prstGeom prst="rect">
            <a:avLst/>
          </a:prstGeom>
        </p:spPr>
        <p:txBody>
          <a:bodyPr wrap="square">
            <a:spAutoFit/>
          </a:bodyPr>
          <a:lstStyle/>
          <a:p>
            <a:pPr algn="just"/>
            <a:r>
              <a:rPr lang="es-CO" sz="2400" dirty="0">
                <a:effectLst>
                  <a:outerShdw blurRad="38100" dist="38100" dir="2700000" algn="tl">
                    <a:srgbClr val="000000">
                      <a:alpha val="43137"/>
                    </a:srgbClr>
                  </a:outerShdw>
                </a:effectLst>
                <a:latin typeface="Britannic Bold" panose="020B0903060703020204" pitchFamily="34" charset="0"/>
                <a:ea typeface="Calibri" panose="020F0502020204030204" pitchFamily="34" charset="0"/>
              </a:rPr>
              <a:t>El estilo de la crónica se completa en la enunciación a través de la voz del profesional, sus inflexiones, sus pausas, el manejo delos tonos apropiados, sumado con el estilo de la propia emisora que impone unas rutinas concretas que el cronista debe respetar. </a:t>
            </a:r>
            <a:endParaRPr lang="es-CO" sz="2400" dirty="0">
              <a:effectLst>
                <a:outerShdw blurRad="38100" dist="38100" dir="2700000" algn="tl">
                  <a:srgbClr val="000000">
                    <a:alpha val="43137"/>
                  </a:srgbClr>
                </a:outerShdw>
              </a:effectLst>
              <a:latin typeface="Britannic Bold" panose="020B0903060703020204" pitchFamily="34" charset="0"/>
            </a:endParaRPr>
          </a:p>
        </p:txBody>
      </p:sp>
      <p:sp>
        <p:nvSpPr>
          <p:cNvPr id="10" name="Rectángulo 9"/>
          <p:cNvSpPr/>
          <p:nvPr/>
        </p:nvSpPr>
        <p:spPr>
          <a:xfrm>
            <a:off x="498695" y="3865391"/>
            <a:ext cx="3530735" cy="2295115"/>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lnSpc>
                <a:spcPct val="115000"/>
              </a:lnSpc>
              <a:spcAft>
                <a:spcPts val="1000"/>
              </a:spcAft>
            </a:pPr>
            <a:r>
              <a:rPr lang="es-CO" b="1" dirty="0">
                <a:latin typeface="Arial" panose="020B0604020202020204" pitchFamily="34" charset="0"/>
                <a:ea typeface="Calibri" panose="020F0502020204030204" pitchFamily="34" charset="0"/>
                <a:cs typeface="Arial" panose="020B0604020202020204" pitchFamily="34" charset="0"/>
              </a:rPr>
              <a:t>A </a:t>
            </a:r>
            <a:r>
              <a:rPr lang="es-CO" b="1" dirty="0">
                <a:latin typeface="Arial" panose="020B0604020202020204" pitchFamily="34" charset="0"/>
                <a:cs typeface="Arial" panose="020B0604020202020204" pitchFamily="34" charset="0"/>
              </a:rPr>
              <a:t>pesar de su libertad expresiva, la crónica no es propiamente literatura y, por tanto resultan in admisibles figuras o recursos que sí se dan en una novela o en un ensayo</a:t>
            </a:r>
            <a:endParaRPr lang="es-CO" sz="16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ángulo 6"/>
          <p:cNvSpPr/>
          <p:nvPr/>
        </p:nvSpPr>
        <p:spPr>
          <a:xfrm>
            <a:off x="5200771" y="2333983"/>
            <a:ext cx="5039389"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CO" dirty="0">
                <a:solidFill>
                  <a:schemeClr val="accent1">
                    <a:lumMod val="75000"/>
                  </a:schemeClr>
                </a:solidFill>
                <a:latin typeface="Arial Black" panose="020B0A04020102020204" pitchFamily="34" charset="0"/>
                <a:ea typeface="Calibri" panose="020F0502020204030204" pitchFamily="34" charset="0"/>
              </a:rPr>
              <a:t>Estilo de enunciación conversacional culto, inteligente pero no intelectual, con fuerza descriptivo-narrativa pero no excitado, e implicado pero objetivo porque conoce de primera mano aquello que cuenta</a:t>
            </a:r>
            <a:endParaRPr lang="es-CO" dirty="0">
              <a:solidFill>
                <a:schemeClr val="accent1">
                  <a:lumMod val="75000"/>
                </a:schemeClr>
              </a:solidFill>
            </a:endParaRPr>
          </a:p>
        </p:txBody>
      </p:sp>
      <p:sp>
        <p:nvSpPr>
          <p:cNvPr id="2" name="Rectángulo 1"/>
          <p:cNvSpPr/>
          <p:nvPr/>
        </p:nvSpPr>
        <p:spPr>
          <a:xfrm>
            <a:off x="428428" y="2828022"/>
            <a:ext cx="4427815" cy="40011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es-CO" sz="20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ea typeface="Calibri" panose="020F0502020204030204" pitchFamily="34" charset="0"/>
              </a:rPr>
              <a:t>Credibilidad, confianza, seguridad </a:t>
            </a:r>
            <a:endParaRPr lang="es-CO" sz="2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Rectángulo 4"/>
          <p:cNvSpPr/>
          <p:nvPr/>
        </p:nvSpPr>
        <p:spPr>
          <a:xfrm>
            <a:off x="4856243" y="4575328"/>
            <a:ext cx="5791711" cy="156966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s-CO" sz="3200" b="1" dirty="0">
                <a:ln w="22225">
                  <a:solidFill>
                    <a:schemeClr val="accent2"/>
                  </a:solidFill>
                  <a:prstDash val="solid"/>
                </a:ln>
                <a:solidFill>
                  <a:schemeClr val="accent2">
                    <a:lumMod val="40000"/>
                    <a:lumOff val="60000"/>
                  </a:schemeClr>
                </a:solidFill>
              </a:rPr>
              <a:t>“LO MÁS IMPORTANTE ANTES QUE LUCIRSE, ES HACERSE ENTENDER”.</a:t>
            </a:r>
          </a:p>
        </p:txBody>
      </p:sp>
    </p:spTree>
    <p:extLst>
      <p:ext uri="{BB962C8B-B14F-4D97-AF65-F5344CB8AC3E}">
        <p14:creationId xmlns:p14="http://schemas.microsoft.com/office/powerpoint/2010/main" val="2967048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0801350" cy="6858000"/>
          </a:xfrm>
          <a:prstGeom prst="rect">
            <a:avLst/>
          </a:prstGeom>
        </p:spPr>
      </p:pic>
      <p:sp>
        <p:nvSpPr>
          <p:cNvPr id="2" name="1 Rectángulo"/>
          <p:cNvSpPr/>
          <p:nvPr/>
        </p:nvSpPr>
        <p:spPr>
          <a:xfrm>
            <a:off x="2184346" y="260648"/>
            <a:ext cx="6432658" cy="523220"/>
          </a:xfrm>
          <a:prstGeom prst="rect">
            <a:avLst/>
          </a:prstGeom>
        </p:spPr>
        <p:txBody>
          <a:bodyPr wrap="none">
            <a:spAutoFit/>
          </a:bodyPr>
          <a:lstStyle/>
          <a:p>
            <a:r>
              <a:rPr lang="es-CO" sz="2800" b="1" dirty="0" smtClean="0">
                <a:ln w="31550" cmpd="sng">
                  <a:solidFill>
                    <a:srgbClr val="CC0000"/>
                  </a:solidFill>
                  <a:prstDash val="solid"/>
                </a:ln>
                <a:solidFill>
                  <a:srgbClr val="FFFFFF"/>
                </a:solidFill>
                <a:effectLst>
                  <a:outerShdw blurRad="41275" dist="12700" dir="12000000" algn="tl" rotWithShape="0">
                    <a:srgbClr val="000000">
                      <a:alpha val="40000"/>
                    </a:srgbClr>
                  </a:outerShdw>
                </a:effectLst>
                <a:latin typeface="Arial Black" pitchFamily="34" charset="0"/>
              </a:rPr>
              <a:t>ABUSO DE LA IMPROVISACIÓN</a:t>
            </a:r>
            <a:endParaRPr lang="es-CO" sz="2800" b="1" dirty="0">
              <a:ln w="31550" cmpd="sng">
                <a:solidFill>
                  <a:srgbClr val="CC0000"/>
                </a:solidFill>
                <a:prstDash val="solid"/>
              </a:ln>
              <a:solidFill>
                <a:srgbClr val="FFFFFF"/>
              </a:solidFill>
              <a:effectLst>
                <a:outerShdw blurRad="41275" dist="12700" dir="12000000" algn="tl" rotWithShape="0">
                  <a:srgbClr val="000000">
                    <a:alpha val="40000"/>
                  </a:srgbClr>
                </a:outerShdw>
              </a:effectLst>
              <a:latin typeface="Arial Black" pitchFamily="34" charset="0"/>
            </a:endParaRPr>
          </a:p>
        </p:txBody>
      </p:sp>
      <p:sp>
        <p:nvSpPr>
          <p:cNvPr id="3" name="2 Rectángulo"/>
          <p:cNvSpPr/>
          <p:nvPr/>
        </p:nvSpPr>
        <p:spPr>
          <a:xfrm>
            <a:off x="936178" y="1052736"/>
            <a:ext cx="8784975" cy="1384995"/>
          </a:xfrm>
          <a:prstGeom prst="rect">
            <a:avLst/>
          </a:prstGeom>
        </p:spPr>
        <p:txBody>
          <a:bodyPr wrap="square">
            <a:spAutoFit/>
          </a:bodyPr>
          <a:lstStyle/>
          <a:p>
            <a:pPr algn="just"/>
            <a:r>
              <a:rPr lang="es-CO" sz="2800" dirty="0" smtClean="0">
                <a:latin typeface="Consolas" pitchFamily="49" charset="0"/>
                <a:cs typeface="Consolas" pitchFamily="49" charset="0"/>
              </a:rPr>
              <a:t>«Capacidad </a:t>
            </a:r>
            <a:r>
              <a:rPr lang="es-CO" sz="2800" dirty="0">
                <a:latin typeface="Consolas" pitchFamily="49" charset="0"/>
                <a:cs typeface="Consolas" pitchFamily="49" charset="0"/>
              </a:rPr>
              <a:t>para saber expresar de pronto y sin estudio ni preparación alguna cualquier cosa con </a:t>
            </a:r>
            <a:r>
              <a:rPr lang="es-CO" sz="2800" dirty="0" smtClean="0">
                <a:latin typeface="Consolas" pitchFamily="49" charset="0"/>
                <a:cs typeface="Consolas" pitchFamily="49" charset="0"/>
              </a:rPr>
              <a:t>sentido»</a:t>
            </a:r>
            <a:endParaRPr lang="es-CO" sz="2800" dirty="0">
              <a:latin typeface="Consolas" pitchFamily="49" charset="0"/>
              <a:cs typeface="Consolas" pitchFamily="49" charset="0"/>
            </a:endParaRPr>
          </a:p>
        </p:txBody>
      </p:sp>
      <p:sp>
        <p:nvSpPr>
          <p:cNvPr id="5" name="4 Rectángulo"/>
          <p:cNvSpPr/>
          <p:nvPr/>
        </p:nvSpPr>
        <p:spPr>
          <a:xfrm>
            <a:off x="2664371" y="2934236"/>
            <a:ext cx="2448272" cy="26776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s-CO" sz="2400" dirty="0">
                <a:solidFill>
                  <a:sysClr val="windowText" lastClr="000000"/>
                </a:solidFill>
                <a:latin typeface="Arial Black" pitchFamily="34" charset="0"/>
              </a:rPr>
              <a:t>E</a:t>
            </a:r>
            <a:r>
              <a:rPr lang="es-CO" sz="2400" dirty="0" smtClean="0">
                <a:solidFill>
                  <a:sysClr val="windowText" lastClr="000000"/>
                </a:solidFill>
                <a:latin typeface="Arial Black" pitchFamily="34" charset="0"/>
              </a:rPr>
              <a:t>l </a:t>
            </a:r>
            <a:r>
              <a:rPr lang="es-CO" sz="2400" dirty="0">
                <a:solidFill>
                  <a:sysClr val="windowText" lastClr="000000"/>
                </a:solidFill>
                <a:latin typeface="Arial Black" pitchFamily="34" charset="0"/>
              </a:rPr>
              <a:t>aumento de la competencia entre los medios y entre las emisoras</a:t>
            </a:r>
            <a:endParaRPr lang="es-CO" sz="2400" dirty="0">
              <a:solidFill>
                <a:sysClr val="windowText" lastClr="000000"/>
              </a:solidFill>
              <a:latin typeface="Arial Black" pitchFamily="34" charset="0"/>
            </a:endParaRPr>
          </a:p>
        </p:txBody>
      </p:sp>
      <p:sp>
        <p:nvSpPr>
          <p:cNvPr id="6" name="5 Rectángulo"/>
          <p:cNvSpPr/>
          <p:nvPr/>
        </p:nvSpPr>
        <p:spPr>
          <a:xfrm>
            <a:off x="5112643" y="2564904"/>
            <a:ext cx="2664296" cy="34163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s-CO" sz="2400" dirty="0" smtClean="0">
                <a:solidFill>
                  <a:sysClr val="windowText" lastClr="000000"/>
                </a:solidFill>
                <a:latin typeface="Arial Black" pitchFamily="34" charset="0"/>
              </a:rPr>
              <a:t>La </a:t>
            </a:r>
            <a:r>
              <a:rPr lang="es-CO" sz="2400" dirty="0">
                <a:solidFill>
                  <a:sysClr val="windowText" lastClr="000000"/>
                </a:solidFill>
                <a:latin typeface="Arial Black" pitchFamily="34" charset="0"/>
              </a:rPr>
              <a:t>incorporación progresiva de nuevas tecnologías que permiten emitir de forma instantánea</a:t>
            </a:r>
          </a:p>
        </p:txBody>
      </p:sp>
    </p:spTree>
    <p:extLst>
      <p:ext uri="{BB962C8B-B14F-4D97-AF65-F5344CB8AC3E}">
        <p14:creationId xmlns:p14="http://schemas.microsoft.com/office/powerpoint/2010/main" val="803926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0801350" cy="6858000"/>
          </a:xfrm>
          <a:prstGeom prst="rect">
            <a:avLst/>
          </a:prstGeom>
        </p:spPr>
      </p:pic>
      <p:pic>
        <p:nvPicPr>
          <p:cNvPr id="1030" name="Picture 6" descr="C:\Program Files\Microsoft Office\MEDIA\CAGCAT10\j019903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9995" y="1202034"/>
            <a:ext cx="1570776" cy="17307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Program Files\Microsoft Office\MEDIA\CAGCAT10\j0301480.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5383" y="2007413"/>
            <a:ext cx="1798625" cy="133776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Program Files\Microsoft Office\MEDIA\CAGCAT10\j0285698.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3066" y="1290293"/>
            <a:ext cx="1707185" cy="18242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Program Files\Microsoft Office\MEDIA\CAGCAT10\j0299763.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2365" y="2892322"/>
            <a:ext cx="1827886" cy="1504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Program Files\Microsoft Office\MEDIA\CAGCAT10\j0298653.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78495" y="3114521"/>
            <a:ext cx="1781251" cy="105979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930320" y="188640"/>
            <a:ext cx="7051930" cy="923330"/>
          </a:xfrm>
          <a:prstGeom prst="rect">
            <a:avLst/>
          </a:prstGeom>
          <a:noFill/>
        </p:spPr>
        <p:txBody>
          <a:bodyPr wrap="non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olas" pitchFamily="49" charset="0"/>
                <a:cs typeface="Consolas" pitchFamily="49" charset="0"/>
              </a:rPr>
              <a:t>Crónic</a:t>
            </a: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olas" pitchFamily="49" charset="0"/>
                <a:cs typeface="Consolas" pitchFamily="49" charset="0"/>
              </a:rPr>
              <a:t>a deportiva…</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nsolas" pitchFamily="49" charset="0"/>
              <a:cs typeface="Consolas" pitchFamily="49" charset="0"/>
            </a:endParaRPr>
          </a:p>
        </p:txBody>
      </p:sp>
      <p:sp>
        <p:nvSpPr>
          <p:cNvPr id="3" name="2 Rectángulo"/>
          <p:cNvSpPr/>
          <p:nvPr/>
        </p:nvSpPr>
        <p:spPr>
          <a:xfrm>
            <a:off x="155448" y="4869160"/>
            <a:ext cx="10566802" cy="1446550"/>
          </a:xfrm>
          <a:prstGeom prst="rect">
            <a:avLst/>
          </a:prstGeom>
        </p:spPr>
        <p:txBody>
          <a:bodyPr wrap="square">
            <a:spAutoFit/>
          </a:bodyPr>
          <a:lstStyle/>
          <a:p>
            <a:pPr algn="just"/>
            <a:r>
              <a:rPr lang="es-CO" sz="2200" dirty="0">
                <a:latin typeface="Arial Black" pitchFamily="34" charset="0"/>
              </a:rPr>
              <a:t>En muchos casos puede no existir un texto previamente planiﬁcado pero la amplia experiencia y conocimiento del cronista sobre el tema permiten construir excelentes crónicas aparentemente improvisadas, con alta carga visual y totalmente verosímiles</a:t>
            </a:r>
            <a:endParaRPr lang="es-CO" sz="2200" dirty="0">
              <a:latin typeface="Arial Black" pitchFamily="34" charset="0"/>
            </a:endParaRPr>
          </a:p>
        </p:txBody>
      </p:sp>
    </p:spTree>
    <p:extLst>
      <p:ext uri="{BB962C8B-B14F-4D97-AF65-F5344CB8AC3E}">
        <p14:creationId xmlns:p14="http://schemas.microsoft.com/office/powerpoint/2010/main" val="2880256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0801350" cy="6858000"/>
          </a:xfrm>
          <a:prstGeom prst="rect">
            <a:avLst/>
          </a:prstGeom>
        </p:spPr>
      </p:pic>
      <p:sp>
        <p:nvSpPr>
          <p:cNvPr id="2" name="1 Rectángulo"/>
          <p:cNvSpPr/>
          <p:nvPr/>
        </p:nvSpPr>
        <p:spPr>
          <a:xfrm>
            <a:off x="2813267" y="116632"/>
            <a:ext cx="5174815" cy="1323439"/>
          </a:xfrm>
          <a:prstGeom prst="rect">
            <a:avLst/>
          </a:prstGeom>
        </p:spPr>
        <p:txBody>
          <a:bodyPr wrap="none">
            <a:spAutoFit/>
          </a:bodyPr>
          <a:lstStyle/>
          <a:p>
            <a:r>
              <a:rPr lang="es-CO" sz="8000" b="1" dirty="0" smtClean="0">
                <a:ln>
                  <a:solidFill>
                    <a:schemeClr val="tx1"/>
                  </a:solidFill>
                </a:ln>
                <a:solidFill>
                  <a:srgbClr val="FFFF00"/>
                </a:solidFill>
                <a:effectLst>
                  <a:outerShdw blurRad="38100" dist="38100" dir="2700000" algn="tl">
                    <a:srgbClr val="000000">
                      <a:alpha val="43137"/>
                    </a:srgbClr>
                  </a:outerShdw>
                </a:effectLst>
                <a:latin typeface="Chiller" pitchFamily="82" charset="0"/>
              </a:rPr>
              <a:t>Conclusiones…</a:t>
            </a:r>
            <a:endParaRPr lang="es-CO" sz="8000" dirty="0">
              <a:ln>
                <a:solidFill>
                  <a:schemeClr val="tx1"/>
                </a:solidFill>
              </a:ln>
              <a:solidFill>
                <a:srgbClr val="FFFF00"/>
              </a:solidFill>
              <a:effectLst>
                <a:outerShdw blurRad="38100" dist="38100" dir="2700000" algn="tl">
                  <a:srgbClr val="000000">
                    <a:alpha val="43137"/>
                  </a:srgbClr>
                </a:outerShdw>
              </a:effectLst>
              <a:latin typeface="Chiller" pitchFamily="82" charset="0"/>
            </a:endParaRPr>
          </a:p>
        </p:txBody>
      </p:sp>
      <p:sp>
        <p:nvSpPr>
          <p:cNvPr id="3" name="2 Rectángulo"/>
          <p:cNvSpPr/>
          <p:nvPr/>
        </p:nvSpPr>
        <p:spPr>
          <a:xfrm>
            <a:off x="576140" y="1556792"/>
            <a:ext cx="4320480" cy="193899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CO" sz="2000" dirty="0">
                <a:latin typeface="Consolas" pitchFamily="49" charset="0"/>
                <a:cs typeface="Consolas" pitchFamily="49" charset="0"/>
              </a:rPr>
              <a:t>Situar los hechos en su contexto, ya que trasladar este escenario o ambiente a la audiencia será su valor añadido frente a los géneros expositivos.</a:t>
            </a:r>
          </a:p>
        </p:txBody>
      </p:sp>
      <p:sp>
        <p:nvSpPr>
          <p:cNvPr id="5" name="4 Rectángulo"/>
          <p:cNvSpPr/>
          <p:nvPr/>
        </p:nvSpPr>
        <p:spPr>
          <a:xfrm>
            <a:off x="516917" y="4005064"/>
            <a:ext cx="4379703"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CO" sz="2000" dirty="0">
                <a:latin typeface="Consolas" pitchFamily="49" charset="0"/>
                <a:cs typeface="Consolas" pitchFamily="49" charset="0"/>
              </a:rPr>
              <a:t>Incluir el punto de vista y el testimonio del profesional, pero sin traspasar los juicios de hechos, es decir, los conocimientos y demostraciones empíricas.</a:t>
            </a:r>
            <a:endParaRPr lang="es-CO" sz="2000" dirty="0">
              <a:latin typeface="Consolas" pitchFamily="49" charset="0"/>
              <a:cs typeface="Consolas" pitchFamily="49" charset="0"/>
            </a:endParaRPr>
          </a:p>
        </p:txBody>
      </p:sp>
      <p:sp>
        <p:nvSpPr>
          <p:cNvPr id="6" name="5 Rectángulo"/>
          <p:cNvSpPr/>
          <p:nvPr/>
        </p:nvSpPr>
        <p:spPr>
          <a:xfrm>
            <a:off x="5138848" y="1556792"/>
            <a:ext cx="5518411" cy="19389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CO" sz="2000" dirty="0">
                <a:latin typeface="Consolas" pitchFamily="49" charset="0"/>
                <a:cs typeface="Consolas" pitchFamily="49" charset="0"/>
              </a:rPr>
              <a:t>Conseguir un estilo personal de contar, entendido como forma peculiar de describir y narrar sin desprenderse de los hechos y su contexto, y aprovechando los recursos de producción y realización del medio.</a:t>
            </a:r>
            <a:endParaRPr lang="es-CO" sz="2000" dirty="0">
              <a:latin typeface="Consolas" pitchFamily="49" charset="0"/>
              <a:cs typeface="Consolas" pitchFamily="49" charset="0"/>
            </a:endParaRPr>
          </a:p>
        </p:txBody>
      </p:sp>
      <p:sp>
        <p:nvSpPr>
          <p:cNvPr id="7" name="6 Rectángulo"/>
          <p:cNvSpPr/>
          <p:nvPr/>
        </p:nvSpPr>
        <p:spPr>
          <a:xfrm>
            <a:off x="5111678" y="4312840"/>
            <a:ext cx="5518410" cy="132343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CO" sz="2000" dirty="0">
                <a:latin typeface="Consolas" pitchFamily="49" charset="0"/>
                <a:cs typeface="Consolas" pitchFamily="49" charset="0"/>
              </a:rPr>
              <a:t>Planiﬁcar el contenido y la estructura de la presentación, aun cuando se elabore una crónica mientras los hechos se están produciendo. </a:t>
            </a:r>
          </a:p>
        </p:txBody>
      </p:sp>
    </p:spTree>
    <p:extLst>
      <p:ext uri="{BB962C8B-B14F-4D97-AF65-F5344CB8AC3E}">
        <p14:creationId xmlns:p14="http://schemas.microsoft.com/office/powerpoint/2010/main" val="4012331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15411" y="0"/>
            <a:ext cx="10801350" cy="6858000"/>
          </a:xfrm>
          <a:prstGeom prst="rect">
            <a:avLst/>
          </a:prstGeom>
        </p:spPr>
      </p:pic>
      <p:pic>
        <p:nvPicPr>
          <p:cNvPr id="10" name="9 Imagen" descr="http://ministerioriosdevida.org/vidaradio/images/73hdu7hud.jpg?ver=5.0.8"/>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8128" b="29607"/>
          <a:stretch/>
        </p:blipFill>
        <p:spPr bwMode="auto">
          <a:xfrm>
            <a:off x="1346180" y="4293096"/>
            <a:ext cx="8078168" cy="2374048"/>
          </a:xfrm>
          <a:prstGeom prst="rect">
            <a:avLst/>
          </a:prstGeom>
          <a:noFill/>
          <a:ln>
            <a:noFill/>
          </a:ln>
          <a:scene3d>
            <a:camera prst="orthographicFront"/>
            <a:lightRig rig="threePt" dir="t"/>
          </a:scene3d>
          <a:sp3d>
            <a:bevelT w="152400" h="50800" prst="softRound"/>
          </a:sp3d>
          <a:extLst>
            <a:ext uri="{53640926-AAD7-44D8-BBD7-CCE9431645EC}">
              <a14:shadowObscured xmlns:a14="http://schemas.microsoft.com/office/drawing/2010/main"/>
            </a:ext>
          </a:extLst>
        </p:spPr>
      </p:pic>
      <p:sp>
        <p:nvSpPr>
          <p:cNvPr id="11" name="10 Rectángulo"/>
          <p:cNvSpPr/>
          <p:nvPr/>
        </p:nvSpPr>
        <p:spPr>
          <a:xfrm>
            <a:off x="323877" y="1772816"/>
            <a:ext cx="10153128"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sz="2800" dirty="0">
                <a:latin typeface="Arial Rounded MT Bold" pitchFamily="34" charset="0"/>
              </a:rPr>
              <a:t>Modelo de representación de la realidad en el que un periodista, en calidad de testigo, narra y describe un suceso desde una perspectiva individual y contextualizadora, utilizando para ello los recursos de producción y realización característicos de la radio. . </a:t>
            </a:r>
          </a:p>
        </p:txBody>
      </p:sp>
      <p:sp>
        <p:nvSpPr>
          <p:cNvPr id="5" name="4 Rectángulo"/>
          <p:cNvSpPr/>
          <p:nvPr/>
        </p:nvSpPr>
        <p:spPr>
          <a:xfrm>
            <a:off x="1495365" y="188640"/>
            <a:ext cx="7810151" cy="1323439"/>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CO"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ush Script MT" pitchFamily="66" charset="0"/>
              </a:rPr>
              <a:t>La crónica radiofónica</a:t>
            </a:r>
          </a:p>
        </p:txBody>
      </p:sp>
    </p:spTree>
    <p:extLst>
      <p:ext uri="{BB962C8B-B14F-4D97-AF65-F5344CB8AC3E}">
        <p14:creationId xmlns:p14="http://schemas.microsoft.com/office/powerpoint/2010/main" val="304091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5461" y="5680"/>
            <a:ext cx="10801350" cy="6858000"/>
          </a:xfrm>
          <a:prstGeom prst="rect">
            <a:avLst/>
          </a:prstGeom>
        </p:spPr>
      </p:pic>
      <p:sp>
        <p:nvSpPr>
          <p:cNvPr id="3" name="2 Rectángulo"/>
          <p:cNvSpPr/>
          <p:nvPr/>
        </p:nvSpPr>
        <p:spPr>
          <a:xfrm>
            <a:off x="637992" y="314563"/>
            <a:ext cx="9525365" cy="584775"/>
          </a:xfrm>
          <a:prstGeom prst="rect">
            <a:avLst/>
          </a:prstGeom>
        </p:spPr>
        <p:style>
          <a:lnRef idx="2">
            <a:schemeClr val="dk1"/>
          </a:lnRef>
          <a:fillRef idx="1">
            <a:schemeClr val="lt1"/>
          </a:fillRef>
          <a:effectRef idx="0">
            <a:schemeClr val="dk1"/>
          </a:effectRef>
          <a:fontRef idx="minor">
            <a:schemeClr val="dk1"/>
          </a:fontRef>
        </p:style>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CO" sz="3200" b="1" spc="50" dirty="0">
                <a:ln w="11430"/>
                <a:gradFill>
                  <a:gsLst>
                    <a:gs pos="25000">
                      <a:schemeClr val="accent2">
                        <a:satMod val="155000"/>
                      </a:schemeClr>
                    </a:gs>
                    <a:gs pos="100000">
                      <a:schemeClr val="accent2">
                        <a:shade val="45000"/>
                        <a:satMod val="165000"/>
                      </a:schemeClr>
                    </a:gs>
                  </a:gsLst>
                  <a:lin ang="5400000"/>
                </a:gradFill>
                <a:latin typeface="Britannic Bold" pitchFamily="34" charset="0"/>
              </a:rPr>
              <a:t>UN TEXTO DE CARÁCTER NARRATIVO-DESCRIPTIVO</a:t>
            </a:r>
          </a:p>
        </p:txBody>
      </p:sp>
      <p:sp>
        <p:nvSpPr>
          <p:cNvPr id="5" name="4 Rectángulo"/>
          <p:cNvSpPr/>
          <p:nvPr/>
        </p:nvSpPr>
        <p:spPr>
          <a:xfrm>
            <a:off x="848788" y="1340768"/>
            <a:ext cx="9103774" cy="646331"/>
          </a:xfrm>
          <a:prstGeom prst="rect">
            <a:avLst/>
          </a:prstGeom>
        </p:spPr>
        <p:style>
          <a:lnRef idx="2">
            <a:schemeClr val="dk1"/>
          </a:lnRef>
          <a:fillRef idx="1">
            <a:schemeClr val="lt1"/>
          </a:fillRef>
          <a:effectRef idx="0">
            <a:schemeClr val="dk1"/>
          </a:effectRef>
          <a:fontRef idx="minor">
            <a:schemeClr val="dk1"/>
          </a:fontRef>
        </p:style>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CO" sz="3600" b="1" spc="50" dirty="0">
                <a:ln w="11430"/>
                <a:gradFill>
                  <a:gsLst>
                    <a:gs pos="25000">
                      <a:schemeClr val="accent2">
                        <a:satMod val="155000"/>
                      </a:schemeClr>
                    </a:gs>
                    <a:gs pos="100000">
                      <a:schemeClr val="accent2">
                        <a:shade val="45000"/>
                        <a:satMod val="165000"/>
                      </a:schemeClr>
                    </a:gs>
                  </a:gsLst>
                  <a:lin ang="5400000"/>
                </a:gradFill>
                <a:latin typeface="Britannic Bold" pitchFamily="34" charset="0"/>
              </a:rPr>
              <a:t>La crónica tiene una intención testimonial</a:t>
            </a:r>
          </a:p>
        </p:txBody>
      </p:sp>
      <p:graphicFrame>
        <p:nvGraphicFramePr>
          <p:cNvPr id="6" name="5 Diagrama"/>
          <p:cNvGraphicFramePr/>
          <p:nvPr>
            <p:extLst>
              <p:ext uri="{D42A27DB-BD31-4B8C-83A1-F6EECF244321}">
                <p14:modId xmlns:p14="http://schemas.microsoft.com/office/powerpoint/2010/main" val="2910362375"/>
              </p:ext>
            </p:extLst>
          </p:nvPr>
        </p:nvGraphicFramePr>
        <p:xfrm>
          <a:off x="756121" y="1196752"/>
          <a:ext cx="9289107" cy="3842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Users\PC-3\AppData\Local\Microsoft\Windows\Temporary Internet Files\Content.IE5\LJ5E9YME\radio[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6051" y="4725144"/>
            <a:ext cx="1838325" cy="1704975"/>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848788" y="4293096"/>
            <a:ext cx="2967711" cy="213702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CO" sz="3200" dirty="0">
                <a:effectLst>
                  <a:outerShdw blurRad="38100" dist="38100" dir="2700000" algn="tl">
                    <a:srgbClr val="000000">
                      <a:alpha val="43137"/>
                    </a:srgbClr>
                  </a:outerShdw>
                </a:effectLst>
                <a:latin typeface="Arial Rounded MT Bold" pitchFamily="34" charset="0"/>
              </a:rPr>
              <a:t>MONOLOGO</a:t>
            </a:r>
          </a:p>
          <a:p>
            <a:pPr algn="ctr"/>
            <a:r>
              <a:rPr lang="es-CO" sz="3200" dirty="0">
                <a:effectLst>
                  <a:outerShdw blurRad="38100" dist="38100" dir="2700000" algn="tl">
                    <a:srgbClr val="000000">
                      <a:alpha val="43137"/>
                    </a:srgbClr>
                  </a:outerShdw>
                </a:effectLst>
                <a:latin typeface="Arial Rounded MT Bold" pitchFamily="34" charset="0"/>
              </a:rPr>
              <a:t>Texto de</a:t>
            </a:r>
          </a:p>
          <a:p>
            <a:pPr algn="ctr"/>
            <a:r>
              <a:rPr lang="es-CO" sz="3200" dirty="0">
                <a:effectLst>
                  <a:outerShdw blurRad="38100" dist="38100" dir="2700000" algn="tl">
                    <a:srgbClr val="000000">
                      <a:alpha val="43137"/>
                    </a:srgbClr>
                  </a:outerShdw>
                </a:effectLst>
                <a:latin typeface="Arial Rounded MT Bold" pitchFamily="34" charset="0"/>
              </a:rPr>
              <a:t>carácter cerrado</a:t>
            </a:r>
          </a:p>
        </p:txBody>
      </p:sp>
      <p:sp>
        <p:nvSpPr>
          <p:cNvPr id="12" name="11 Rectángulo"/>
          <p:cNvSpPr/>
          <p:nvPr/>
        </p:nvSpPr>
        <p:spPr>
          <a:xfrm>
            <a:off x="7017173" y="4293096"/>
            <a:ext cx="2967711" cy="2137023"/>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CO" sz="2000" dirty="0">
                <a:effectLst>
                  <a:outerShdw blurRad="38100" dist="38100" dir="2700000" algn="tl">
                    <a:srgbClr val="000000">
                      <a:alpha val="43137"/>
                    </a:srgbClr>
                  </a:outerShdw>
                </a:effectLst>
                <a:latin typeface="Arial Rounded MT Bold" pitchFamily="34" charset="0"/>
              </a:rPr>
              <a:t>REPRESENTACIONES</a:t>
            </a:r>
          </a:p>
          <a:p>
            <a:pPr algn="ctr"/>
            <a:r>
              <a:rPr lang="es-CO" sz="3200" dirty="0">
                <a:effectLst>
                  <a:outerShdw blurRad="38100" dist="38100" dir="2700000" algn="tl">
                    <a:srgbClr val="000000">
                      <a:alpha val="43137"/>
                    </a:srgbClr>
                  </a:outerShdw>
                </a:effectLst>
                <a:latin typeface="Arial Rounded MT Bold" pitchFamily="34" charset="0"/>
              </a:rPr>
              <a:t>Texto</a:t>
            </a:r>
          </a:p>
          <a:p>
            <a:pPr algn="ctr"/>
            <a:r>
              <a:rPr lang="es-CO" sz="3200" dirty="0">
                <a:effectLst>
                  <a:outerShdw blurRad="38100" dist="38100" dir="2700000" algn="tl">
                    <a:srgbClr val="000000">
                      <a:alpha val="43137"/>
                    </a:srgbClr>
                  </a:outerShdw>
                </a:effectLst>
                <a:latin typeface="Arial Rounded MT Bold" pitchFamily="34" charset="0"/>
              </a:rPr>
              <a:t>Carácter abierto</a:t>
            </a:r>
          </a:p>
        </p:txBody>
      </p:sp>
    </p:spTree>
    <p:extLst>
      <p:ext uri="{BB962C8B-B14F-4D97-AF65-F5344CB8AC3E}">
        <p14:creationId xmlns:p14="http://schemas.microsoft.com/office/powerpoint/2010/main" val="88543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0801350" cy="6858000"/>
          </a:xfrm>
          <a:prstGeom prst="rect">
            <a:avLst/>
          </a:prstGeom>
        </p:spPr>
      </p:pic>
      <p:sp>
        <p:nvSpPr>
          <p:cNvPr id="5" name="4 Rectángulo"/>
          <p:cNvSpPr/>
          <p:nvPr/>
        </p:nvSpPr>
        <p:spPr>
          <a:xfrm>
            <a:off x="792163" y="332656"/>
            <a:ext cx="9217024"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2800" dirty="0">
                <a:latin typeface="Arial Rounded MT Bold" pitchFamily="34" charset="0"/>
              </a:rPr>
              <a:t>la crónica se trasmite desde el lugar de los hechos con lo que la emisión se produce siempre a distancia, normalmente a través de una conexión por teléfono o por unidad móvil. </a:t>
            </a:r>
          </a:p>
        </p:txBody>
      </p:sp>
      <p:pic>
        <p:nvPicPr>
          <p:cNvPr id="6" name="Picture 2" descr="http://cd1.dibujos.net/dibujos/pintados/201330/reportaje-profesiones-otras-profesiones-pintado-por-sofia_15-983390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62000" y1="35106" x2="64833" y2="35745"/>
                        <a14:foregroundMark x1="71833" y1="41064" x2="78333" y2="50851"/>
                        <a14:foregroundMark x1="65833" y1="72979" x2="74333" y2="71064"/>
                      </a14:backgroundRemoval>
                    </a14:imgEffect>
                  </a14:imgLayer>
                </a14:imgProps>
              </a:ext>
              <a:ext uri="{28A0092B-C50C-407E-A947-70E740481C1C}">
                <a14:useLocalDpi xmlns:a14="http://schemas.microsoft.com/office/drawing/2010/main" val="0"/>
              </a:ext>
            </a:extLst>
          </a:blip>
          <a:srcRect/>
          <a:stretch>
            <a:fillRect/>
          </a:stretch>
        </p:blipFill>
        <p:spPr bwMode="auto">
          <a:xfrm>
            <a:off x="-143941" y="3429000"/>
            <a:ext cx="4377446" cy="3429000"/>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rot="249246">
            <a:off x="5184651" y="3212976"/>
            <a:ext cx="4104456" cy="2554545"/>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CO" sz="3200" b="1" dirty="0">
                <a:latin typeface="Baskerville Old Face" pitchFamily="18" charset="0"/>
              </a:rPr>
              <a:t>Su emisión se suele producir en directo, lo que ayuda a construir un ritmo narrativo ágil y dinámico</a:t>
            </a:r>
          </a:p>
        </p:txBody>
      </p:sp>
    </p:spTree>
    <p:extLst>
      <p:ext uri="{BB962C8B-B14F-4D97-AF65-F5344CB8AC3E}">
        <p14:creationId xmlns:p14="http://schemas.microsoft.com/office/powerpoint/2010/main" val="314698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0801350" cy="6858000"/>
          </a:xfrm>
          <a:prstGeom prst="rect">
            <a:avLst/>
          </a:prstGeom>
        </p:spPr>
      </p:pic>
      <p:sp>
        <p:nvSpPr>
          <p:cNvPr id="3" name="2 Rectángulo"/>
          <p:cNvSpPr/>
          <p:nvPr/>
        </p:nvSpPr>
        <p:spPr>
          <a:xfrm>
            <a:off x="48889" y="260648"/>
            <a:ext cx="10752461" cy="67710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O" sz="3800" b="1" spc="50" dirty="0">
                <a:ln w="11430">
                  <a:solidFill>
                    <a:sysClr val="windowText" lastClr="000000"/>
                  </a:solidFill>
                </a:ln>
                <a:gradFill>
                  <a:gsLst>
                    <a:gs pos="0">
                      <a:srgbClr val="FFF200"/>
                    </a:gs>
                    <a:gs pos="45000">
                      <a:srgbClr val="FF7A00"/>
                    </a:gs>
                    <a:gs pos="70000">
                      <a:srgbClr val="FF0300"/>
                    </a:gs>
                    <a:gs pos="100000">
                      <a:srgbClr val="4D0808"/>
                    </a:gs>
                  </a:gsLst>
                  <a:lin ang="5400000" scaled="0"/>
                </a:gradFill>
                <a:effectLst>
                  <a:outerShdw blurRad="76200" dist="50800" dir="5400000" algn="tl" rotWithShape="0">
                    <a:srgbClr val="000000">
                      <a:alpha val="65000"/>
                    </a:srgbClr>
                  </a:outerShdw>
                </a:effectLst>
                <a:latin typeface="Showcard Gothic" pitchFamily="82" charset="0"/>
              </a:rPr>
              <a:t>Los peligros en la crónica radiofónica</a:t>
            </a:r>
          </a:p>
        </p:txBody>
      </p:sp>
      <p:graphicFrame>
        <p:nvGraphicFramePr>
          <p:cNvPr id="5" name="4 Diagrama"/>
          <p:cNvGraphicFramePr/>
          <p:nvPr>
            <p:extLst>
              <p:ext uri="{D42A27DB-BD31-4B8C-83A1-F6EECF244321}">
                <p14:modId xmlns:p14="http://schemas.microsoft.com/office/powerpoint/2010/main" val="1344882410"/>
              </p:ext>
            </p:extLst>
          </p:nvPr>
        </p:nvGraphicFramePr>
        <p:xfrm>
          <a:off x="1407467" y="488640"/>
          <a:ext cx="8209012" cy="58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6120755" y="3933056"/>
            <a:ext cx="1944216" cy="1200329"/>
          </a:xfrm>
          <a:prstGeom prst="rect">
            <a:avLst/>
          </a:prstGeom>
          <a:noFill/>
        </p:spPr>
        <p:txBody>
          <a:bodyPr wrap="square" rtlCol="0">
            <a:spAutoFit/>
          </a:bodyPr>
          <a:lstStyle/>
          <a:p>
            <a:pPr lvl="0" algn="ctr"/>
            <a:r>
              <a:rPr lang="es-CO" sz="2400" dirty="0">
                <a:effectLst>
                  <a:outerShdw blurRad="38100" dist="38100" dir="2700000" algn="tl">
                    <a:srgbClr val="000000">
                      <a:alpha val="43137"/>
                    </a:srgbClr>
                  </a:outerShdw>
                </a:effectLst>
                <a:latin typeface="Arial Rounded MT Bold" pitchFamily="34" charset="0"/>
              </a:rPr>
              <a:t>Abuso de la improvisación </a:t>
            </a:r>
          </a:p>
        </p:txBody>
      </p:sp>
      <p:sp>
        <p:nvSpPr>
          <p:cNvPr id="7" name="6 Rectángulo"/>
          <p:cNvSpPr/>
          <p:nvPr/>
        </p:nvSpPr>
        <p:spPr>
          <a:xfrm>
            <a:off x="63772" y="5733256"/>
            <a:ext cx="10896402" cy="954107"/>
          </a:xfrm>
          <a:prstGeom prst="rect">
            <a:avLst/>
          </a:prstGeom>
        </p:spPr>
        <p:txBody>
          <a:bodyPr wrap="square">
            <a:spAutoFit/>
          </a:bodyPr>
          <a:lstStyle/>
          <a:p>
            <a:pPr algn="ctr"/>
            <a:r>
              <a:rPr lang="es-CO" sz="2800" dirty="0">
                <a:effectLst>
                  <a:outerShdw blurRad="38100" dist="38100" dir="2700000" algn="tl">
                    <a:srgbClr val="000000">
                      <a:alpha val="43137"/>
                    </a:srgbClr>
                  </a:outerShdw>
                </a:effectLst>
                <a:latin typeface="Britannic Bold" pitchFamily="34" charset="0"/>
              </a:rPr>
              <a:t>Cuando esto ocurre, se defrauda las expectativas de la audiencia con la consiguiente pérdida de credibilidad que esto supone</a:t>
            </a:r>
          </a:p>
        </p:txBody>
      </p:sp>
    </p:spTree>
    <p:extLst>
      <p:ext uri="{BB962C8B-B14F-4D97-AF65-F5344CB8AC3E}">
        <p14:creationId xmlns:p14="http://schemas.microsoft.com/office/powerpoint/2010/main" val="732512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0801350" cy="6858000"/>
          </a:xfrm>
          <a:prstGeom prst="rect">
            <a:avLst/>
          </a:prstGeom>
        </p:spPr>
      </p:pic>
      <p:sp>
        <p:nvSpPr>
          <p:cNvPr id="3" name="2 Rectángulo"/>
          <p:cNvSpPr/>
          <p:nvPr/>
        </p:nvSpPr>
        <p:spPr>
          <a:xfrm>
            <a:off x="367693" y="1829139"/>
            <a:ext cx="10009111"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CO" sz="3200" dirty="0">
                <a:latin typeface="Gabriola" pitchFamily="82" charset="0"/>
              </a:rPr>
              <a:t>“El cronista debe dar cuenta necesariamente de hechos, de forma que siempre exista una referencia con la realidad sin que sea posible elaborar una crónica allí donde no haya noticia” </a:t>
            </a:r>
            <a:br>
              <a:rPr lang="es-CO" sz="3200" dirty="0">
                <a:latin typeface="Gabriola" pitchFamily="82" charset="0"/>
              </a:rPr>
            </a:br>
            <a:r>
              <a:rPr lang="es-CO" sz="3200" dirty="0">
                <a:latin typeface="Gabriola" pitchFamily="82" charset="0"/>
              </a:rPr>
              <a:t>(Merayo, 2000: 179)</a:t>
            </a:r>
          </a:p>
        </p:txBody>
      </p:sp>
      <p:sp>
        <p:nvSpPr>
          <p:cNvPr id="6" name="5 Rectángulo"/>
          <p:cNvSpPr/>
          <p:nvPr/>
        </p:nvSpPr>
        <p:spPr>
          <a:xfrm>
            <a:off x="1573344" y="46777"/>
            <a:ext cx="7654660" cy="156966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CO" sz="4800" b="1" spc="50" dirty="0">
                <a:ln w="11430">
                  <a:solidFill>
                    <a:sysClr val="windowText" lastClr="000000"/>
                  </a:solidFill>
                </a:ln>
                <a:solidFill>
                  <a:srgbClr val="FFFF00"/>
                </a:solidFill>
                <a:effectLst>
                  <a:outerShdw blurRad="76200" dist="50800" dir="5400000" algn="tl" rotWithShape="0">
                    <a:srgbClr val="000000">
                      <a:alpha val="65000"/>
                    </a:srgbClr>
                  </a:outerShdw>
                </a:effectLst>
                <a:latin typeface="Showcard Gothic" pitchFamily="82" charset="0"/>
              </a:rPr>
              <a:t>Primacía del </a:t>
            </a:r>
            <a:br>
              <a:rPr lang="es-CO" sz="4800" b="1" spc="50" dirty="0">
                <a:ln w="11430">
                  <a:solidFill>
                    <a:sysClr val="windowText" lastClr="000000"/>
                  </a:solidFill>
                </a:ln>
                <a:solidFill>
                  <a:srgbClr val="FFFF00"/>
                </a:solidFill>
                <a:effectLst>
                  <a:outerShdw blurRad="76200" dist="50800" dir="5400000" algn="tl" rotWithShape="0">
                    <a:srgbClr val="000000">
                      <a:alpha val="65000"/>
                    </a:srgbClr>
                  </a:outerShdw>
                </a:effectLst>
                <a:latin typeface="Showcard Gothic" pitchFamily="82" charset="0"/>
              </a:rPr>
            </a:br>
            <a:r>
              <a:rPr lang="es-CO" sz="4800" b="1" spc="50" dirty="0">
                <a:ln w="11430">
                  <a:solidFill>
                    <a:sysClr val="windowText" lastClr="000000"/>
                  </a:solidFill>
                </a:ln>
                <a:solidFill>
                  <a:srgbClr val="FFFF00"/>
                </a:solidFill>
                <a:effectLst>
                  <a:outerShdw blurRad="76200" dist="50800" dir="5400000" algn="tl" rotWithShape="0">
                    <a:srgbClr val="000000">
                      <a:alpha val="65000"/>
                    </a:srgbClr>
                  </a:outerShdw>
                </a:effectLst>
                <a:latin typeface="Showcard Gothic" pitchFamily="82" charset="0"/>
              </a:rPr>
              <a:t>elemento informativo</a:t>
            </a:r>
          </a:p>
        </p:txBody>
      </p:sp>
      <p:sp>
        <p:nvSpPr>
          <p:cNvPr id="7" name="6 Rectángulo"/>
          <p:cNvSpPr/>
          <p:nvPr/>
        </p:nvSpPr>
        <p:spPr>
          <a:xfrm>
            <a:off x="144091" y="4077072"/>
            <a:ext cx="10513168" cy="1200329"/>
          </a:xfrm>
          <a:prstGeom prst="rect">
            <a:avLst/>
          </a:prstGeom>
        </p:spPr>
        <p:txBody>
          <a:bodyPr wrap="square">
            <a:spAutoFit/>
          </a:bodyPr>
          <a:lstStyle/>
          <a:p>
            <a:pPr algn="ctr"/>
            <a:r>
              <a:rPr lang="es-CO" sz="2400" dirty="0">
                <a:latin typeface="Britannic Bold" pitchFamily="34" charset="0"/>
              </a:rPr>
              <a:t>Los hechos, las acciones y declaraciones son por tanto la materia prima con la que se elaboran las crónicas. Igual que las noticias. Sin embargo, se trata de géneros diferentes </a:t>
            </a:r>
          </a:p>
        </p:txBody>
      </p:sp>
      <p:sp>
        <p:nvSpPr>
          <p:cNvPr id="8" name="7 Rectángulo"/>
          <p:cNvSpPr/>
          <p:nvPr/>
        </p:nvSpPr>
        <p:spPr>
          <a:xfrm>
            <a:off x="147693" y="5589240"/>
            <a:ext cx="4824535"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s-CO" sz="3200" b="1" dirty="0">
                <a:solidFill>
                  <a:schemeClr val="tx1"/>
                </a:solidFill>
                <a:effectLst>
                  <a:outerShdw blurRad="38100" dist="38100" dir="2700000" algn="tl">
                    <a:srgbClr val="000000">
                      <a:alpha val="43137"/>
                    </a:srgbClr>
                  </a:outerShdw>
                </a:effectLst>
                <a:latin typeface="Baskerville Old Face" pitchFamily="18" charset="0"/>
              </a:rPr>
              <a:t>En la crónica existe un afán de contextualizar </a:t>
            </a:r>
          </a:p>
        </p:txBody>
      </p:sp>
      <p:sp>
        <p:nvSpPr>
          <p:cNvPr id="9" name="8 Rectángulo"/>
          <p:cNvSpPr/>
          <p:nvPr/>
        </p:nvSpPr>
        <p:spPr>
          <a:xfrm>
            <a:off x="5832724" y="5589240"/>
            <a:ext cx="4824535" cy="10772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s-CO" sz="3200" b="1" dirty="0">
                <a:solidFill>
                  <a:schemeClr val="tx1"/>
                </a:solidFill>
                <a:effectLst>
                  <a:outerShdw blurRad="38100" dist="38100" dir="2700000" algn="tl">
                    <a:srgbClr val="000000">
                      <a:alpha val="43137"/>
                    </a:srgbClr>
                  </a:outerShdw>
                </a:effectLst>
                <a:latin typeface="Baskerville Old Face" pitchFamily="18" charset="0"/>
              </a:rPr>
              <a:t>Se incorpora el punto de vista del cronista </a:t>
            </a:r>
          </a:p>
        </p:txBody>
      </p:sp>
    </p:spTree>
    <p:extLst>
      <p:ext uri="{BB962C8B-B14F-4D97-AF65-F5344CB8AC3E}">
        <p14:creationId xmlns:p14="http://schemas.microsoft.com/office/powerpoint/2010/main" val="1491114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0801350" cy="6858000"/>
          </a:xfrm>
          <a:prstGeom prst="rect">
            <a:avLst/>
          </a:prstGeom>
        </p:spPr>
      </p:pic>
      <p:sp>
        <p:nvSpPr>
          <p:cNvPr id="2" name="1 Rectángulo"/>
          <p:cNvSpPr/>
          <p:nvPr/>
        </p:nvSpPr>
        <p:spPr>
          <a:xfrm>
            <a:off x="288107" y="404664"/>
            <a:ext cx="10225135" cy="2677656"/>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sz="2800" dirty="0">
                <a:latin typeface="Arial Rounded MT Bold" pitchFamily="34" charset="0"/>
              </a:rPr>
              <a:t>La mejor información no es la que se ciñe estrictamente a los hechos, sino la que los contextualiza, explica, interpreta y, en deﬁnitiva, la que es capaz de resituar el fragmento de la actualidad en un contexto de interpretación que reconstituya la calidad de la noticia y avale la categoría informativa del hecho reportado.</a:t>
            </a:r>
          </a:p>
        </p:txBody>
      </p:sp>
      <p:sp>
        <p:nvSpPr>
          <p:cNvPr id="5" name="4 Rectángulo"/>
          <p:cNvSpPr/>
          <p:nvPr/>
        </p:nvSpPr>
        <p:spPr>
          <a:xfrm>
            <a:off x="144054" y="3411341"/>
            <a:ext cx="10513242" cy="138499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CO" sz="2800" b="1" dirty="0">
                <a:ln w="3175">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howcard Gothic" pitchFamily="82" charset="0"/>
              </a:rPr>
              <a:t>La intención de la crónica es ubicar los hechos en su contexto de forma que el receptor comprenda su verdadera magnitud</a:t>
            </a:r>
          </a:p>
        </p:txBody>
      </p:sp>
      <p:sp>
        <p:nvSpPr>
          <p:cNvPr id="6" name="5 Rectángulo"/>
          <p:cNvSpPr/>
          <p:nvPr/>
        </p:nvSpPr>
        <p:spPr>
          <a:xfrm>
            <a:off x="2808387" y="5374165"/>
            <a:ext cx="5655651" cy="769441"/>
          </a:xfrm>
          <a:prstGeom prst="rect">
            <a:avLst/>
          </a:prstGeom>
        </p:spPr>
        <p:txBody>
          <a:bodyPr wrap="none">
            <a:spAutoFit/>
          </a:bodyPr>
          <a:lstStyle/>
          <a:p>
            <a:r>
              <a:rPr lang="es-CO"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latin typeface="Arial Black" pitchFamily="34" charset="0"/>
              </a:rPr>
              <a:t>“ESTUVO ALLÍ” </a:t>
            </a:r>
          </a:p>
        </p:txBody>
      </p:sp>
    </p:spTree>
    <p:extLst>
      <p:ext uri="{BB962C8B-B14F-4D97-AF65-F5344CB8AC3E}">
        <p14:creationId xmlns:p14="http://schemas.microsoft.com/office/powerpoint/2010/main" val="3737736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0801350" cy="6858000"/>
          </a:xfrm>
          <a:prstGeom prst="rect">
            <a:avLst/>
          </a:prstGeom>
        </p:spPr>
      </p:pic>
      <p:sp>
        <p:nvSpPr>
          <p:cNvPr id="3" name="1 Rectángulo"/>
          <p:cNvSpPr/>
          <p:nvPr/>
        </p:nvSpPr>
        <p:spPr>
          <a:xfrm>
            <a:off x="288107" y="404664"/>
            <a:ext cx="10225135" cy="1815882"/>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CO" sz="2800" dirty="0">
                <a:latin typeface="Arial Rounded MT Bold" pitchFamily="34" charset="0"/>
              </a:rPr>
              <a:t>En ocasiones, se llama crónica a relatos que carecen de el componente testimonial por parte del cronista. Este hecho suele tener que ver con la limitación de tiempo y la celeridad en la transmisión de noticias.</a:t>
            </a:r>
          </a:p>
        </p:txBody>
      </p:sp>
      <p:sp>
        <p:nvSpPr>
          <p:cNvPr id="6" name="4 Rectángulo"/>
          <p:cNvSpPr/>
          <p:nvPr/>
        </p:nvSpPr>
        <p:spPr>
          <a:xfrm>
            <a:off x="4248547" y="2486690"/>
            <a:ext cx="5020381"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CO" sz="2800" dirty="0">
                <a:latin typeface="Arial Rounded MT Bold" pitchFamily="34" charset="0"/>
              </a:rPr>
              <a:t>Es mucho más rápido contar lo que ocurre que explicar las causas de lo que ha sucedido y las previsibles consecuencias que pueden desprenderse. </a:t>
            </a:r>
          </a:p>
        </p:txBody>
      </p:sp>
      <p:sp>
        <p:nvSpPr>
          <p:cNvPr id="2" name="Señal de prohibido 1"/>
          <p:cNvSpPr/>
          <p:nvPr/>
        </p:nvSpPr>
        <p:spPr>
          <a:xfrm>
            <a:off x="504131" y="2404969"/>
            <a:ext cx="2808312" cy="2808312"/>
          </a:xfrm>
          <a:prstGeom prst="noSmoking">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b="1">
              <a:ln w="22225">
                <a:solidFill>
                  <a:schemeClr val="accent2"/>
                </a:solidFill>
                <a:prstDash val="solid"/>
              </a:ln>
              <a:solidFill>
                <a:schemeClr val="accent2">
                  <a:lumMod val="40000"/>
                  <a:lumOff val="60000"/>
                </a:schemeClr>
              </a:solidFill>
            </a:endParaRPr>
          </a:p>
        </p:txBody>
      </p:sp>
      <p:sp>
        <p:nvSpPr>
          <p:cNvPr id="7" name="CuadroTexto 6"/>
          <p:cNvSpPr txBox="1"/>
          <p:nvPr/>
        </p:nvSpPr>
        <p:spPr>
          <a:xfrm>
            <a:off x="792163" y="2835637"/>
            <a:ext cx="2520280" cy="1862048"/>
          </a:xfrm>
          <a:prstGeom prst="rect">
            <a:avLst/>
          </a:prstGeom>
          <a:noFill/>
        </p:spPr>
        <p:txBody>
          <a:bodyPr wrap="square" rtlCol="0">
            <a:spAutoFit/>
          </a:bodyPr>
          <a:lstStyle/>
          <a:p>
            <a:r>
              <a:rPr lang="es-CO" sz="11500" b="1" dirty="0"/>
              <a:t>NO</a:t>
            </a:r>
          </a:p>
        </p:txBody>
      </p:sp>
      <p:sp>
        <p:nvSpPr>
          <p:cNvPr id="8" name="Rectángulo 7"/>
          <p:cNvSpPr/>
          <p:nvPr/>
        </p:nvSpPr>
        <p:spPr>
          <a:xfrm>
            <a:off x="288107" y="5479425"/>
            <a:ext cx="10225135" cy="923330"/>
          </a:xfrm>
          <a:prstGeom prst="rect">
            <a:avLst/>
          </a:prstGeom>
        </p:spPr>
        <p:txBody>
          <a:bodyPr wrap="square">
            <a:spAutoFit/>
          </a:bodyPr>
          <a:lstStyle/>
          <a:p>
            <a:pPr algn="ctr"/>
            <a:r>
              <a:rPr lang="es-CO" dirty="0">
                <a:latin typeface="Britannic Bold" pitchFamily="34" charset="0"/>
              </a:rPr>
              <a:t>El peligro, consiste en que el profesional se limite a transmitir la noticia desde el lugar de los hechos, la presente como una crónica y se olvide de que debe contextualizar y dar entrada a su visión personal sobre lo ocurrido.</a:t>
            </a:r>
          </a:p>
        </p:txBody>
      </p:sp>
    </p:spTree>
    <p:extLst>
      <p:ext uri="{BB962C8B-B14F-4D97-AF65-F5344CB8AC3E}">
        <p14:creationId xmlns:p14="http://schemas.microsoft.com/office/powerpoint/2010/main" val="494101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10801350" cy="6858000"/>
          </a:xfrm>
          <a:prstGeom prst="rect">
            <a:avLst/>
          </a:prstGeom>
        </p:spPr>
      </p:pic>
      <p:sp>
        <p:nvSpPr>
          <p:cNvPr id="2" name="CuadroTexto 1"/>
          <p:cNvSpPr txBox="1"/>
          <p:nvPr/>
        </p:nvSpPr>
        <p:spPr>
          <a:xfrm>
            <a:off x="1080195" y="260648"/>
            <a:ext cx="9217024" cy="830997"/>
          </a:xfrm>
          <a:prstGeom prst="rect">
            <a:avLst/>
          </a:prstGeom>
          <a:noFill/>
        </p:spPr>
        <p:txBody>
          <a:bodyPr wrap="square" rtlCol="0">
            <a:spAutoFit/>
          </a:bodyPr>
          <a:lstStyle/>
          <a:p>
            <a:r>
              <a:rPr lang="es-CO"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PRESENCIA DE JUICIOS DE VALOR</a:t>
            </a:r>
          </a:p>
        </p:txBody>
      </p:sp>
      <p:sp>
        <p:nvSpPr>
          <p:cNvPr id="3" name="Rectángulo 2"/>
          <p:cNvSpPr/>
          <p:nvPr/>
        </p:nvSpPr>
        <p:spPr>
          <a:xfrm>
            <a:off x="288107" y="1268760"/>
            <a:ext cx="10009112" cy="1200329"/>
          </a:xfrm>
          <a:prstGeom prst="rect">
            <a:avLst/>
          </a:prstGeom>
        </p:spPr>
        <p:txBody>
          <a:bodyPr wrap="square">
            <a:spAutoFit/>
          </a:bodyPr>
          <a:lstStyle/>
          <a:p>
            <a:pPr algn="just"/>
            <a:r>
              <a:rPr lang="es-CO" sz="2400" dirty="0">
                <a:effectLst>
                  <a:outerShdw blurRad="38100" dist="38100" dir="2700000" algn="tl">
                    <a:srgbClr val="000000">
                      <a:alpha val="43137"/>
                    </a:srgbClr>
                  </a:outerShdw>
                </a:effectLst>
                <a:latin typeface="Britannic Bold" panose="020B0903060703020204" pitchFamily="34" charset="0"/>
                <a:ea typeface="Calibri" panose="020F0502020204030204" pitchFamily="34" charset="0"/>
              </a:rPr>
              <a:t>En estos casos, el periodista tiende a creer que, en ese afán de trascender lo estrictamente noticioso, valen todos los comentarios y opiniones.</a:t>
            </a:r>
            <a:endParaRPr lang="es-CO" sz="2400" dirty="0">
              <a:effectLst>
                <a:outerShdw blurRad="38100" dist="38100" dir="2700000" algn="tl">
                  <a:srgbClr val="000000">
                    <a:alpha val="43137"/>
                  </a:srgbClr>
                </a:outerShdw>
              </a:effectLst>
              <a:latin typeface="Britannic Bold" panose="020B0903060703020204" pitchFamily="34" charset="0"/>
            </a:endParaRPr>
          </a:p>
        </p:txBody>
      </p:sp>
      <p:sp>
        <p:nvSpPr>
          <p:cNvPr id="5" name="CuadroTexto 4"/>
          <p:cNvSpPr txBox="1"/>
          <p:nvPr/>
        </p:nvSpPr>
        <p:spPr>
          <a:xfrm>
            <a:off x="323489" y="2746703"/>
            <a:ext cx="4573130" cy="769441"/>
          </a:xfrm>
          <a:prstGeom prst="rect">
            <a:avLst/>
          </a:prstGeom>
          <a:noFill/>
        </p:spPr>
        <p:txBody>
          <a:bodyPr wrap="square" rtlCol="0">
            <a:spAutoFit/>
          </a:bodyPr>
          <a:lstStyle/>
          <a:p>
            <a:r>
              <a:rPr lang="es-CO" sz="4400" b="1" dirty="0">
                <a:ln w="22225">
                  <a:solidFill>
                    <a:schemeClr val="accent2"/>
                  </a:solidFill>
                  <a:prstDash val="solid"/>
                </a:ln>
                <a:solidFill>
                  <a:schemeClr val="accent2">
                    <a:lumMod val="40000"/>
                    <a:lumOff val="60000"/>
                  </a:schemeClr>
                </a:solidFill>
              </a:rPr>
              <a:t>JUICIOS DE HECHO</a:t>
            </a:r>
          </a:p>
        </p:txBody>
      </p:sp>
      <p:sp>
        <p:nvSpPr>
          <p:cNvPr id="6" name="CuadroTexto 5"/>
          <p:cNvSpPr txBox="1"/>
          <p:nvPr/>
        </p:nvSpPr>
        <p:spPr>
          <a:xfrm>
            <a:off x="337661" y="3720997"/>
            <a:ext cx="4573130" cy="769441"/>
          </a:xfrm>
          <a:prstGeom prst="rect">
            <a:avLst/>
          </a:prstGeom>
          <a:noFill/>
        </p:spPr>
        <p:txBody>
          <a:bodyPr wrap="square" rtlCol="0">
            <a:spAutoFit/>
          </a:bodyPr>
          <a:lstStyle/>
          <a:p>
            <a:r>
              <a:rPr lang="es-CO" sz="4400" b="1" dirty="0">
                <a:ln w="22225">
                  <a:solidFill>
                    <a:schemeClr val="accent2"/>
                  </a:solidFill>
                  <a:prstDash val="solid"/>
                </a:ln>
                <a:solidFill>
                  <a:schemeClr val="accent2">
                    <a:lumMod val="40000"/>
                    <a:lumOff val="60000"/>
                  </a:schemeClr>
                </a:solidFill>
              </a:rPr>
              <a:t>JUICIOS DE VALOR</a:t>
            </a: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0704" y="2742878"/>
            <a:ext cx="870012" cy="850980"/>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6619" y="3772289"/>
            <a:ext cx="718149" cy="718149"/>
          </a:xfrm>
          <a:prstGeom prst="rect">
            <a:avLst/>
          </a:prstGeom>
        </p:spPr>
      </p:pic>
      <p:sp>
        <p:nvSpPr>
          <p:cNvPr id="10" name="Rectángulo 9"/>
          <p:cNvSpPr/>
          <p:nvPr/>
        </p:nvSpPr>
        <p:spPr>
          <a:xfrm>
            <a:off x="310730" y="5042316"/>
            <a:ext cx="10085807" cy="13665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lnSpc>
                <a:spcPct val="115000"/>
              </a:lnSpc>
              <a:spcAft>
                <a:spcPts val="1000"/>
              </a:spcAft>
            </a:pPr>
            <a:r>
              <a:rPr lang="es-CO" b="1" dirty="0">
                <a:latin typeface="Arial" panose="020B0604020202020204" pitchFamily="34" charset="0"/>
                <a:ea typeface="Calibri" panose="020F0502020204030204" pitchFamily="34" charset="0"/>
                <a:cs typeface="Times New Roman" panose="02020603050405020304" pitchFamily="18" charset="0"/>
              </a:rPr>
              <a:t>“El cronista ha de situarse en un plano de igualdad respecto a lo que ocurre, para procurar explicarlo, y no en un plano superior que le permite juzgar. Por tanto, tenderá a narrar la situación de modo que el lector conforme su propio juicio, y no debe transmitir el juicio mascado y sin otra opción” (Grijelmo, 1997: 88).</a:t>
            </a:r>
            <a:endParaRPr lang="es-CO"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6369929" y="2951946"/>
            <a:ext cx="4026608"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CO" sz="28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ea typeface="Calibri" panose="020F0502020204030204" pitchFamily="34" charset="0"/>
              </a:rPr>
              <a:t>Narración de sucesos y exposición de datos</a:t>
            </a:r>
            <a:endParaRPr lang="es-CO" sz="28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44507410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1123</Words>
  <Application>Microsoft Office PowerPoint</Application>
  <PresentationFormat>Personalizado</PresentationFormat>
  <Paragraphs>75</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PC-3</dc:creator>
  <cp:lastModifiedBy>PC-3</cp:lastModifiedBy>
  <cp:revision>33</cp:revision>
  <dcterms:created xsi:type="dcterms:W3CDTF">2016-04-04T00:16:07Z</dcterms:created>
  <dcterms:modified xsi:type="dcterms:W3CDTF">2016-05-03T03:58:06Z</dcterms:modified>
</cp:coreProperties>
</file>